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2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179.tif" ContentType="image/tiff"/>
  <Override PartName="/ppt/media/image239.tif" ContentType="image/tiff"/>
  <Override PartName="/ppt/media/image178.tif" ContentType="image/tiff"/>
  <Override PartName="/ppt/media/image238.tif" ContentType="image/tiff"/>
  <Override PartName="/ppt/media/image177.tif" ContentType="image/tiff"/>
  <Override PartName="/ppt/media/image237.tif" ContentType="image/tiff"/>
  <Override PartName="/ppt/media/image176.tif" ContentType="image/tiff"/>
  <Override PartName="/ppt/media/image236.tif" ContentType="image/tiff"/>
  <Override PartName="/ppt/media/image175.tif" ContentType="image/tiff"/>
  <Override PartName="/ppt/media/image235.tif" ContentType="image/tiff"/>
  <Override PartName="/ppt/media/image174.tif" ContentType="image/tiff"/>
  <Override PartName="/ppt/media/image234.tif" ContentType="image/tiff"/>
  <Override PartName="/ppt/media/image173.tif" ContentType="image/tiff"/>
  <Override PartName="/ppt/media/image233.tif" ContentType="image/tiff"/>
  <Override PartName="/ppt/media/image172.tif" ContentType="image/tiff"/>
  <Override PartName="/ppt/media/image232.tif" ContentType="image/tiff"/>
  <Override PartName="/ppt/media/image171.tif" ContentType="image/tiff"/>
  <Override PartName="/ppt/media/image231.tif" ContentType="image/tiff"/>
  <Override PartName="/ppt/media/image170.tif" ContentType="image/tiff"/>
  <Override PartName="/ppt/media/image230.tif" ContentType="image/tiff"/>
  <Override PartName="/ppt/media/image169.tif" ContentType="image/tiff"/>
  <Override PartName="/ppt/media/image229.tif" ContentType="image/tiff"/>
  <Override PartName="/ppt/media/image168.tif" ContentType="image/tiff"/>
  <Override PartName="/ppt/media/image167.tif" ContentType="image/tiff"/>
  <Override PartName="/ppt/media/image227.tif" ContentType="image/tiff"/>
  <Override PartName="/ppt/media/image166.tif" ContentType="image/tiff"/>
  <Override PartName="/ppt/media/image226.tif" ContentType="image/tiff"/>
  <Override PartName="/ppt/media/image165.tif" ContentType="image/tiff"/>
  <Override PartName="/ppt/media/image225.tif" ContentType="image/tiff"/>
  <Override PartName="/ppt/media/image164.tif" ContentType="image/tiff"/>
  <Override PartName="/ppt/media/image224.tif" ContentType="image/tiff"/>
  <Override PartName="/ppt/media/image163.tif" ContentType="image/tiff"/>
  <Override PartName="/ppt/media/image223.tif" ContentType="image/tiff"/>
  <Override PartName="/ppt/media/image162.tif" ContentType="image/tiff"/>
  <Override PartName="/ppt/media/image222.tif" ContentType="image/tiff"/>
  <Override PartName="/ppt/media/image161.tif" ContentType="image/tiff"/>
  <Override PartName="/ppt/media/image221.tif" ContentType="image/tiff"/>
  <Override PartName="/ppt/media/image160.tif" ContentType="image/tiff"/>
  <Override PartName="/ppt/media/image220.tif" ContentType="image/tiff"/>
  <Override PartName="/ppt/media/image158.tif" ContentType="image/tiff"/>
  <Override PartName="/ppt/media/image218.tif" ContentType="image/tiff"/>
  <Override PartName="/ppt/media/image157.tif" ContentType="image/tiff"/>
  <Override PartName="/ppt/media/image217.tif" ContentType="image/tiff"/>
  <Override PartName="/ppt/media/image156.tif" ContentType="image/tiff"/>
  <Override PartName="/ppt/media/image216.tif" ContentType="image/tiff"/>
  <Override PartName="/ppt/media/image154.tif" ContentType="image/tiff"/>
  <Override PartName="/ppt/media/image214.tif" ContentType="image/tiff"/>
  <Override PartName="/ppt/media/image153.tif" ContentType="image/tiff"/>
  <Override PartName="/ppt/media/image213.tif" ContentType="image/tiff"/>
  <Override PartName="/ppt/media/image152.tif" ContentType="image/tiff"/>
  <Override PartName="/ppt/media/image212.tif" ContentType="image/tiff"/>
  <Override PartName="/ppt/media/image151.tif" ContentType="image/tiff"/>
  <Override PartName="/ppt/media/image211.tif" ContentType="image/tiff"/>
  <Override PartName="/ppt/media/image150.tif" ContentType="image/tiff"/>
  <Override PartName="/ppt/media/image210.tif" ContentType="image/tiff"/>
  <Override PartName="/ppt/media/image148.tif" ContentType="image/tiff"/>
  <Override PartName="/ppt/media/image208.tif" ContentType="image/tiff"/>
  <Override PartName="/ppt/media/image147.tif" ContentType="image/tiff"/>
  <Override PartName="/ppt/media/image207.tif" ContentType="image/tiff"/>
  <Override PartName="/ppt/media/image146.tif" ContentType="image/tiff"/>
  <Override PartName="/ppt/media/image206.tif" ContentType="image/tiff"/>
  <Override PartName="/ppt/media/image145.tif" ContentType="image/tiff"/>
  <Override PartName="/ppt/media/image205.tif" ContentType="image/tiff"/>
  <Override PartName="/ppt/media/image144.tif" ContentType="image/tiff"/>
  <Override PartName="/ppt/media/image204.tif" ContentType="image/tiff"/>
  <Override PartName="/ppt/media/image143.tif" ContentType="image/tiff"/>
  <Override PartName="/ppt/media/image203.tif" ContentType="image/tiff"/>
  <Override PartName="/ppt/media/image142.tif" ContentType="image/tiff"/>
  <Override PartName="/ppt/media/image202.tif" ContentType="image/tiff"/>
  <Override PartName="/ppt/media/image141.tif" ContentType="image/tiff"/>
  <Override PartName="/ppt/media/image201.tif" ContentType="image/tiff"/>
  <Override PartName="/ppt/media/image140.tif" ContentType="image/tiff"/>
  <Override PartName="/ppt/media/image200.tif" ContentType="image/tiff"/>
  <Override PartName="/ppt/media/image138.tif" ContentType="image/tiff"/>
  <Override PartName="/ppt/media/image12.tif" ContentType="image/tiff"/>
  <Override PartName="/ppt/media/image13.tif" ContentType="image/tiff"/>
  <Override PartName="/ppt/media/image14.tif" ContentType="image/tiff"/>
  <Override PartName="/ppt/media/image21.tif" ContentType="image/tiff"/>
  <Override PartName="/ppt/media/image11.tif" ContentType="image/tiff"/>
  <Override PartName="/ppt/media/image60.png" ContentType="image/png"/>
  <Override PartName="/ppt/media/image245.tif" ContentType="image/tiff"/>
  <Override PartName="/ppt/media/image185.tif" ContentType="image/tiff"/>
  <Override PartName="/ppt/media/image90.tif" ContentType="image/tiff"/>
  <Override PartName="/ppt/media/image22.tif" ContentType="image/tiff"/>
  <Override PartName="/ppt/media/image6.tif" ContentType="image/tiff"/>
  <Override PartName="/ppt/media/image91.tif" ContentType="image/tiff"/>
  <Override PartName="/ppt/media/image246.tif" ContentType="image/tiff"/>
  <Override PartName="/ppt/media/image186.tif" ContentType="image/tiff"/>
  <Override PartName="/ppt/media/image7.tif" ContentType="image/tiff"/>
  <Override PartName="/ppt/media/image92.tif" ContentType="image/tiff"/>
  <Override PartName="/ppt/media/image17.tif" ContentType="image/tiff"/>
  <Override PartName="/ppt/media/image247.tif" ContentType="image/tiff"/>
  <Override PartName="/ppt/media/image187.tif" ContentType="image/tiff"/>
  <Override PartName="/ppt/media/image8.tif" ContentType="image/tiff"/>
  <Override PartName="/ppt/media/image93.tif" ContentType="image/tiff"/>
  <Override PartName="/ppt/media/image18.tif" ContentType="image/tiff"/>
  <Override PartName="/ppt/media/image188.tif" ContentType="image/tiff"/>
  <Override PartName="/ppt/media/image19.tif" ContentType="image/tiff"/>
  <Override PartName="/ppt/media/image189.tif" ContentType="image/tiff"/>
  <Override PartName="/ppt/media/image94.tif" ContentType="image/tiff"/>
  <Override PartName="/ppt/media/image9.tif" ContentType="image/tiff"/>
  <Override PartName="/ppt/media/image184.tif" ContentType="image/tiff"/>
  <Override PartName="/ppt/media/image244.tif" ContentType="image/tiff"/>
  <Override PartName="/ppt/media/image5.png" ContentType="image/png"/>
  <Override PartName="/ppt/media/image41.tif" ContentType="image/tiff"/>
  <Override PartName="/ppt/media/image265.tif" ContentType="image/tiff"/>
  <Override PartName="/ppt/media/image85.tif" ContentType="image/tiff"/>
  <Override PartName="/ppt/media/image190.tif" ContentType="image/tiff"/>
  <Override PartName="/ppt/media/image250.tif" ContentType="image/tiff"/>
  <Override PartName="/ppt/media/image79.tif" ContentType="image/tiff"/>
  <Override PartName="/ppt/media/image133.png" ContentType="image/png"/>
  <Override PartName="/ppt/media/image52.tif" ContentType="image/tiff"/>
  <Override PartName="/ppt/media/image48.tif" ContentType="image/tiff"/>
  <Override PartName="/ppt/media/image88.tif" ContentType="image/tiff"/>
  <Override PartName="/ppt/media/image100.tif" ContentType="image/tiff"/>
  <Override PartName="/ppt/media/image95.tif" ContentType="image/tiff"/>
  <Override PartName="/ppt/media/image248.png" ContentType="image/png"/>
  <Override PartName="/ppt/media/image102.tif" ContentType="image/tiff"/>
  <Override PartName="/ppt/media/image97.tif" ContentType="image/tiff"/>
  <Override PartName="/ppt/media/image101.tif" ContentType="image/tiff"/>
  <Override PartName="/ppt/media/image96.tif" ContentType="image/tiff"/>
  <Override PartName="/ppt/media/image249.png" ContentType="image/png"/>
  <Override PartName="/ppt/media/image86.tif" ContentType="image/tiff"/>
  <Override PartName="/ppt/media/image266.tif" ContentType="image/tiff"/>
  <Override PartName="/ppt/media/image42.tif" ContentType="image/tiff"/>
  <Override PartName="/ppt/media/image87.tif" ContentType="image/tiff"/>
  <Override PartName="/ppt/media/image267.tif" ContentType="image/tiff"/>
  <Override PartName="/ppt/media/image43.tif" ContentType="image/tiff"/>
  <Override PartName="/ppt/media/image270.png" ContentType="image/png"/>
  <Override PartName="/ppt/media/image272.png" ContentType="image/png"/>
  <Override PartName="/ppt/media/image80.tif" ContentType="image/tiff"/>
  <Override PartName="/ppt/media/image271.png" ContentType="image/png"/>
  <Override PartName="/ppt/media/image264.tif" ContentType="image/tiff"/>
  <Override PartName="/ppt/media/image4.png" ContentType="image/png"/>
  <Override PartName="/ppt/media/image40.tif" ContentType="image/tiff"/>
  <Override PartName="/ppt/media/image109.tif" ContentType="image/tiff"/>
  <Override PartName="/ppt/media/image263.tif" ContentType="image/tiff"/>
  <Override PartName="/ppt/media/image3.png" ContentType="image/png"/>
  <Override PartName="/ppt/media/image108.tif" ContentType="image/tiff"/>
  <Override PartName="/ppt/media/image50.tif" ContentType="image/tiff"/>
  <Override PartName="/ppt/media/image119.tif" ContentType="image/tiff"/>
  <Override PartName="/ppt/media/image262.tif" ContentType="image/tiff"/>
  <Override PartName="/ppt/media/image2.png" ContentType="image/png"/>
  <Override PartName="/ppt/media/image107.tif" ContentType="image/tiff"/>
  <Override PartName="/ppt/media/image81.tif" ContentType="image/tiff"/>
  <Override PartName="/ppt/media/image261.tif" ContentType="image/tiff"/>
  <Override PartName="/ppt/media/image106.tif" ContentType="image/tiff"/>
  <Override PartName="/ppt/media/image68.tif" ContentType="image/tiff"/>
  <Override PartName="/ppt/media/image260.tif" ContentType="image/tiff"/>
  <Override PartName="/ppt/media/image105.tif" ContentType="image/tiff"/>
  <Override PartName="/ppt/media/image67.tif" ContentType="image/tiff"/>
  <Override PartName="/ppt/media/image149.tif" ContentType="image/tiff"/>
  <Override PartName="/ppt/media/image209.tif" ContentType="image/tiff"/>
  <Override PartName="/ppt/media/image49.tif" ContentType="image/tiff"/>
  <Override PartName="/ppt/media/image183.tif" ContentType="image/tiff"/>
  <Override PartName="/ppt/media/image243.tif" ContentType="image/tiff"/>
  <Override PartName="/ppt/media/image78.tif" ContentType="image/tiff"/>
  <Override PartName="/ppt/media/image23.tif" ContentType="image/tiff"/>
  <Override PartName="/ppt/media/image228.jpeg" ContentType="image/jpeg"/>
  <Override PartName="/ppt/media/image182.tif" ContentType="image/tiff"/>
  <Override PartName="/ppt/media/image242.tif" ContentType="image/tiff"/>
  <Override PartName="/ppt/media/image77.tif" ContentType="image/tiff"/>
  <Override PartName="/ppt/media/image181.tif" ContentType="image/tiff"/>
  <Override PartName="/ppt/media/image241.tif" ContentType="image/tiff"/>
  <Override PartName="/ppt/media/image76.tif" ContentType="image/tiff"/>
  <Override PartName="/ppt/media/image16.tif" ContentType="image/tiff"/>
  <Override PartName="/ppt/media/image269.png" ContentType="image/png"/>
  <Override PartName="/ppt/media/image75.tif" ContentType="image/tiff"/>
  <Override PartName="/ppt/media/image139.tif" ContentType="image/tiff"/>
  <Override PartName="/ppt/media/image70.tif" ContentType="image/tiff"/>
  <Override PartName="/ppt/media/image15.tif" ContentType="image/tiff"/>
  <Override PartName="/ppt/media/image268.png" ContentType="image/png"/>
  <Override PartName="/ppt/media/image159.tif" ContentType="image/tiff"/>
  <Override PartName="/ppt/media/image219.tif" ContentType="image/tiff"/>
  <Override PartName="/ppt/media/image74.tif" ContentType="image/tiff"/>
  <Override PartName="/ppt/media/image73.tif" ContentType="image/tiff"/>
  <Override PartName="/ppt/media/image72.tif" ContentType="image/tiff"/>
  <Override PartName="/ppt/media/image71.tif" ContentType="image/tiff"/>
  <Override PartName="/ppt/media/image66.tif" ContentType="image/tiff"/>
  <Override PartName="/ppt/media/image65.tif" ContentType="image/tiff"/>
  <Override PartName="/ppt/media/image64.tif" ContentType="image/tiff"/>
  <Override PartName="/ppt/media/image63.tif" ContentType="image/tiff"/>
  <Override PartName="/ppt/media/image62.tif" ContentType="image/tiff"/>
  <Override PartName="/ppt/media/image61.tif" ContentType="image/tiff"/>
  <Override PartName="/ppt/media/image20.tif" ContentType="image/tiff"/>
  <Override PartName="/ppt/media/image273.png" ContentType="image/png"/>
  <Override PartName="/ppt/media/image84.tif" ContentType="image/tiff"/>
  <Override PartName="/ppt/media/image58.tif" ContentType="image/tiff"/>
  <Override PartName="/ppt/media/image193.tif" ContentType="image/tiff"/>
  <Override PartName="/ppt/media/image253.tif" ContentType="image/tiff"/>
  <Override PartName="/ppt/media/image83.tif" ContentType="image/tiff"/>
  <Override PartName="/ppt/media/image57.tif" ContentType="image/tiff"/>
  <Override PartName="/ppt/media/image192.tif" ContentType="image/tiff"/>
  <Override PartName="/ppt/media/image252.tif" ContentType="image/tiff"/>
  <Override PartName="/ppt/media/image191.tif" ContentType="image/tiff"/>
  <Override PartName="/ppt/media/image251.tif" ContentType="image/tiff"/>
  <Override PartName="/ppt/media/image51.tif" ContentType="image/tiff"/>
  <Override PartName="/ppt/media/image155.tif" ContentType="image/tiff"/>
  <Override PartName="/ppt/media/image215.tif" ContentType="image/tiff"/>
  <Override PartName="/ppt/media/image36.tif" ContentType="image/tiff"/>
  <Override PartName="/ppt/media/image82.tif" ContentType="image/tiff"/>
  <Override PartName="/ppt/media/image59.tif" ContentType="image/tiff"/>
  <Override PartName="/ppt/media/image24.tif" ContentType="image/tiff"/>
  <Override PartName="/ppt/media/image194.tif" ContentType="image/tiff"/>
  <Override PartName="/ppt/media/image254.tif" ContentType="image/tiff"/>
  <Override PartName="/ppt/media/image30.tif" ContentType="image/tiff"/>
  <Override PartName="/ppt/media/image69.tif" ContentType="image/tiff"/>
  <Override PartName="/ppt/media/image10.tif" ContentType="image/tiff"/>
  <Override PartName="/ppt/media/image180.tif" ContentType="image/tiff"/>
  <Override PartName="/ppt/media/image240.tif" ContentType="image/tiff"/>
  <Override PartName="/ppt/media/image25.tif" ContentType="image/tiff"/>
  <Override PartName="/ppt/media/image195.tif" ContentType="image/tiff"/>
  <Override PartName="/ppt/media/image255.tif" ContentType="image/tiff"/>
  <Override PartName="/ppt/media/image31.tif" ContentType="image/tiff"/>
  <Override PartName="/ppt/media/image26.tif" ContentType="image/tiff"/>
  <Override PartName="/ppt/media/image1.tif" ContentType="image/tiff"/>
  <Override PartName="/ppt/media/image196.tif" ContentType="image/tiff"/>
  <Override PartName="/ppt/media/image256.tif" ContentType="image/tiff"/>
  <Override PartName="/ppt/media/image32.tif" ContentType="image/tiff"/>
  <Override PartName="/ppt/media/image27.tif" ContentType="image/tiff"/>
  <Override PartName="/ppt/media/image197.tif" ContentType="image/tiff"/>
  <Override PartName="/ppt/media/image257.tif" ContentType="image/tiff"/>
  <Override PartName="/ppt/media/image33.tif" ContentType="image/tiff"/>
  <Override PartName="/ppt/media/image28.tif" ContentType="image/tiff"/>
  <Override PartName="/ppt/media/image198.tif" ContentType="image/tiff"/>
  <Override PartName="/ppt/media/image258.tif" ContentType="image/tiff"/>
  <Override PartName="/ppt/media/image34.tif" ContentType="image/tiff"/>
  <Override PartName="/ppt/media/image29.tif" ContentType="image/tiff"/>
  <Override PartName="/ppt/media/image199.tif" ContentType="image/tiff"/>
  <Override PartName="/ppt/media/image259.tif" ContentType="image/tiff"/>
  <Override PartName="/ppt/media/image35.tif" ContentType="image/tiff"/>
  <Override PartName="/ppt/media/image89.tif" ContentType="image/tiff"/>
  <Override PartName="/ppt/media/image37.tif" ContentType="image/tiff"/>
  <Override PartName="/ppt/media/image38.tif" ContentType="image/tiff"/>
  <Override PartName="/ppt/media/image39.tif" ContentType="image/tiff"/>
  <Override PartName="/ppt/media/image44.tif" ContentType="image/tiff"/>
  <Override PartName="/ppt/media/image45.tif" ContentType="image/tiff"/>
  <Override PartName="/ppt/media/image46.tif" ContentType="image/tiff"/>
  <Override PartName="/ppt/media/image47.tif" ContentType="image/tiff"/>
  <Override PartName="/ppt/media/image98.tif" ContentType="image/tiff"/>
  <Override PartName="/ppt/media/image103.tif" ContentType="image/tiff"/>
  <Override PartName="/ppt/media/image99.tif" ContentType="image/tiff"/>
  <Override PartName="/ppt/media/image104.tif" ContentType="image/tiff"/>
  <Override PartName="/ppt/media/image110.tif" ContentType="image/tiff"/>
  <Override PartName="/ppt/media/image111.tif" ContentType="image/tiff"/>
  <Override PartName="/ppt/media/image112.tif" ContentType="image/tiff"/>
  <Override PartName="/ppt/media/image113.tif" ContentType="image/tiff"/>
  <Override PartName="/ppt/media/image114.tif" ContentType="image/tiff"/>
  <Override PartName="/ppt/media/image115.tif" ContentType="image/tiff"/>
  <Override PartName="/ppt/media/image116.tif" ContentType="image/tiff"/>
  <Override PartName="/ppt/media/image117.tif" ContentType="image/tiff"/>
  <Override PartName="/ppt/media/image118.tif" ContentType="image/tiff"/>
  <Override PartName="/ppt/media/image120.tif" ContentType="image/tiff"/>
  <Override PartName="/ppt/media/image121.tif" ContentType="image/tiff"/>
  <Override PartName="/ppt/media/image122.tif" ContentType="image/tiff"/>
  <Override PartName="/ppt/media/image123.tif" ContentType="image/tiff"/>
  <Override PartName="/ppt/media/image124.tif" ContentType="image/tiff"/>
  <Override PartName="/ppt/media/image125.tif" ContentType="image/tiff"/>
  <Override PartName="/ppt/media/image126.tif" ContentType="image/tiff"/>
  <Override PartName="/ppt/media/image127.tif" ContentType="image/tiff"/>
  <Override PartName="/ppt/media/image128.tif" ContentType="image/tiff"/>
  <Override PartName="/ppt/media/image129.tif" ContentType="image/tiff"/>
  <Override PartName="/ppt/media/image130.tif" ContentType="image/tiff"/>
  <Override PartName="/ppt/media/image131.tif" ContentType="image/tiff"/>
  <Override PartName="/ppt/media/image132.tif" ContentType="image/tiff"/>
  <Override PartName="/ppt/media/image134.png" ContentType="image/png"/>
  <Override PartName="/ppt/media/image53.tif" ContentType="image/tiff"/>
  <Override PartName="/ppt/media/image135.png" ContentType="image/png"/>
  <Override PartName="/ppt/media/image54.tif" ContentType="image/tiff"/>
  <Override PartName="/ppt/media/image136.png" ContentType="image/png"/>
  <Override PartName="/ppt/media/image55.tif" ContentType="image/tiff"/>
  <Override PartName="/ppt/media/image137.png" ContentType="image/png"/>
  <Override PartName="/ppt/media/image56.tif" ContentType="image/tiff"/>
  <Override PartName="/ppt/notesSlides/notesSlide1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_rels/notesSlide1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30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_rels/slide9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9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41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8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35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42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20.xml" ContentType="application/vnd.openxmlformats-officedocument.presentationml.slide+xml"/>
  <Override PartName="/ppt/slides/slide37.xml" ContentType="application/vnd.openxmlformats-officedocument.presentationml.slide+xml"/>
  <Override PartName="/ppt/slides/slide43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38.xml" ContentType="application/vnd.openxmlformats-officedocument.presentationml.slide+xml"/>
  <Override PartName="/ppt/slides/slide44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35.xml" ContentType="application/vnd.openxmlformats-officedocument.presentationml.slide+xml"/>
  <Override PartName="/ppt/slides/slide41.xml" ContentType="application/vnd.openxmlformats-officedocument.presentationml.slide+xml"/>
  <Override PartName="/ppt/slides/slide34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</p:sldIdLst>
  <p:sldSz cx="13004800" cy="9753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D4A84D8-A265-44D3-AD19-632624637DB2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32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\begin{tikzpicture}[thick]      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  </a:t>
            </a:r>
            <a:r>
              <a:rPr b="0" lang="pt-BR" sz="2000" spc="-1" strike="noStrike">
                <a:latin typeface="Arial"/>
              </a:rPr>
              <a:t>\tikzstyle{choice} = [regular polygon,regular polygon sides=3,draw,fill=cyan!70!blue!70,inner sep=4pt,minimum size=10pt];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  </a:t>
            </a:r>
            <a:r>
              <a:rPr b="0" lang="pt-BR" sz="2000" spc="-1" strike="noStrike">
                <a:latin typeface="Arial"/>
              </a:rPr>
              <a:t>\tikzstyle{chance} =  [circle,draw,fill=teal!60!green!30,inner sep=4pt,minimum size=10pt];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  </a:t>
            </a:r>
            <a:r>
              <a:rPr b="0" lang="pt-BR" sz="2000" spc="-1" strike="noStrike">
                <a:latin typeface="Arial"/>
              </a:rPr>
              <a:t>\tikzstyle{value} =   [rectangle,draw,fill=yellow!40,inner sep=1pt,minimum size=20pt];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\node[choice] (R) at (0,0) {};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\node[chance] (A) at (-2,-2) {};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\node[chance] (B) at (2,-2)  {};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\node[value] (A1) at (-3,-4) {\tiny 10};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\node[value] (A2) at (-1,-4) {\tiny 10};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\node[value] (B1) at (1,-4) {\tiny 9};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\node[value] (B2) at (3,-4) {\tiny 100};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\draw (R) edge node [midway,above,sloped] {A} (A);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\draw (R) edge node [midway,above,sloped] {B} (B);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\draw (A) edge node [midway,above,sloped] {\small \textcolor{blue}{0.2}} (A1);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\draw (A) edge node [midway,above,sloped] {\small \textcolor{blue}{0.8}} (A2);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\draw (B) edge node [midway,above,sloped] {\small \textcolor{blue}{0.5}} (B1);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\draw (B) edge node [midway,above,sloped] {\small \textcolor{blue}{0.5}} (B2);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\end{tikzpicture}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32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E(X|Y=y) = \sum_x x \cdot \Pr(X=x|Y=y)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32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E(U|A=a) = \sum_s U(s,a) \times \Pr(s|a)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32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\begin{tikzpicture}[thick]      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  </a:t>
            </a:r>
            <a:r>
              <a:rPr b="0" lang="pt-BR" sz="2000" spc="-1" strike="noStrike">
                <a:latin typeface="Arial"/>
              </a:rPr>
              <a:t>\tikzstyle{choice} = [regular polygon,regular polygon sides=3,draw,fill=cyan!70!blue!70,inner sep=4pt,minimum size=10pt];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  </a:t>
            </a:r>
            <a:r>
              <a:rPr b="0" lang="pt-BR" sz="2000" spc="-1" strike="noStrike">
                <a:latin typeface="Arial"/>
              </a:rPr>
              <a:t>\tikzstyle{chance} =  [circle,draw,fill=teal!60!green!30,inner sep=4pt,minimum size=10pt];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  </a:t>
            </a:r>
            <a:r>
              <a:rPr b="0" lang="pt-BR" sz="2000" spc="-1" strike="noStrike">
                <a:latin typeface="Arial"/>
              </a:rPr>
              <a:t>\tikzstyle{value} =   [rectangle,draw,fill=yellow!40,inner sep=1pt,minimum size=20pt];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\node[choice] (B) at (0,0) {};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\node[chance] (C) at (3,1) {};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\node[value] (U1) at (3,-1) {\tiny \$0};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\node[value] (U2) at (6,1.5) {\tiny -\$1000};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\node[value] (U3) at (6,-0.5) {\tiny \$600};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\draw (B) edge node [midway,below,sloped] {\small comprar} (C);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\draw (B) edge node [midway,below,sloped] {\small não comprar} (U1);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\draw (C) edge node [midway,below,sloped] {\small mal estado} node [midway,above,sloped] {\small \textcolor{blue}{0.2}} (U2);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</a:t>
            </a:r>
            <a:r>
              <a:rPr b="0" lang="pt-BR" sz="2000" spc="-1" strike="noStrike">
                <a:latin typeface="Arial"/>
              </a:rPr>
              <a:t>\draw (C) edge node [midway,below,sloped] {\small bom estado} node [midway,above,sloped] {\small \textcolor{blue}{0.8}} (U3);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\end{tikzpicture}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33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\sum_{x_1,x_2,\dotsc,x_6} U(x_1,\dotsc,x_6,a_1,\dotsc,a_6) \times \Pr(x1,\dotsc,x_6|a1,\dotsc,a_6)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33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400"/>
              </a:spcBef>
            </a:pPr>
            <a:r>
              <a:rPr b="0" lang="pt-BR" sz="1200" spc="-1" strike="noStrike">
                <a:latin typeface="Arial"/>
                <a:ea typeface="Arial"/>
              </a:rPr>
              <a:t>Todas ações possuem mesmo ganho esperado infinito.. como escolher?</a:t>
            </a:r>
            <a:endParaRPr b="0" lang="pt-BR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400"/>
              </a:spcBef>
            </a:pPr>
            <a:r>
              <a:rPr b="0" lang="pt-BR" sz="1200" spc="-1" strike="noStrike">
                <a:latin typeface="Arial"/>
                <a:ea typeface="Arial"/>
              </a:rPr>
              <a:t>Ação B é preferível a A pois possuem ganho esperado para qualquer horizonte finito maior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33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U([r_0,r_1,\dotsc]) &amp;= r_0 + \gamma \cdot r_1 + \gamma^2 \cdot r_2 + \dotsb\\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\sum_{t=0} \gamma^t \cdot r_t \\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&amp;\leq  \frac{1}{(1-\gamma)} \max_{s,a} R(s,a)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33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Gamma = 1:  Esquerda: 10 10 10 10 1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Gamma = 0.1: Esquerda:  10        1   0.1  0.01 0.001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                    </a:t>
            </a:r>
            <a:r>
              <a:rPr b="0" lang="pt-BR" sz="2000" spc="-1" strike="noStrike">
                <a:latin typeface="Arial"/>
              </a:rPr>
              <a:t>Direita:  0.001 0.001 0.01    0.1        1 </a:t>
            </a:r>
            <a:endParaRPr b="0" lang="pt-B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10 𝛄 ˆ3 = 𝛄 -&gt; 𝛄 (10 𝛄ˆ2 - 1) = 0 -&gt; 𝛄 = sqrt(0.1) 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33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  <a:spcBef>
                <a:spcPts val="400"/>
              </a:spcBef>
            </a:pPr>
            <a:r>
              <a:rPr b="0" lang="pt-BR" sz="1200" spc="-1" strike="noStrike">
                <a:latin typeface="Arial"/>
                <a:ea typeface="Arial"/>
              </a:rPr>
              <a:t>Problemas: estados repetidos, busca nunca termina</a:t>
            </a:r>
            <a:endParaRPr b="0" lang="pt-BR" sz="1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400"/>
              </a:spcBef>
            </a:pPr>
            <a:r>
              <a:rPr b="0" lang="pt-BR" sz="1200" spc="-1" strike="noStrike">
                <a:latin typeface="Arial"/>
                <a:ea typeface="Arial"/>
              </a:rPr>
              <a:t>Solução: programação dinâmica, profundidade limitada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132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480" cy="4114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\Pr(X=x, Y=y) = \Pr(X=x)\Pr(Y=y) \qquad \forall x,y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240" cy="754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240" cy="754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240" cy="754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240" cy="754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240" cy="754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240" cy="7547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0692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564040" y="228204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60692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564040" y="5236560"/>
            <a:ext cx="376812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2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406080" y="6140880"/>
            <a:ext cx="12192120" cy="0"/>
          </a:xfrm>
          <a:prstGeom prst="line">
            <a:avLst/>
          </a:prstGeom>
          <a:ln w="381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cb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Click to edit the outline text format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Second Outline Level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Third Outline Level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Fourth Outline Level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Fifth Outline Level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Sixth Outline Level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Seventh Outline Level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Click to edit the outline text format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Second Outline Level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Third Outline Level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Fourth Outline Level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Fifth Outline Level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Sixth Outline Level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Seventh Outline Level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Click to edit the outline text format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Second Outline Level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Third Outline Level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Fourth Outline Level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Fifth Outline Level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Sixth Outline Level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Seventh Outline Level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Click to edit the outline text format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Second Outline Level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Third Outline Level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Fourth Outline Level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Fifth Outline Level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Sixth Outline Level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Seventh Outline Level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240" cy="1627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240" cy="5655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Click to edit the outline text format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Second Outline Level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Third Outline Level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Fourth Outline Level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Fifth Outline Level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Sixth Outline Level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Seventh Outline Level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1.tif"/><Relationship Id="rId2" Type="http://schemas.openxmlformats.org/officeDocument/2006/relationships/image" Target="../media/image62.tif"/><Relationship Id="rId3" Type="http://schemas.openxmlformats.org/officeDocument/2006/relationships/image" Target="../media/image63.tif"/><Relationship Id="rId4" Type="http://schemas.openxmlformats.org/officeDocument/2006/relationships/image" Target="../media/image64.tif"/><Relationship Id="rId5" Type="http://schemas.openxmlformats.org/officeDocument/2006/relationships/image" Target="../media/image65.tif"/><Relationship Id="rId6" Type="http://schemas.openxmlformats.org/officeDocument/2006/relationships/image" Target="../media/image66.tif"/><Relationship Id="rId7" Type="http://schemas.openxmlformats.org/officeDocument/2006/relationships/image" Target="../media/image67.tif"/><Relationship Id="rId8" Type="http://schemas.openxmlformats.org/officeDocument/2006/relationships/image" Target="../media/image68.tif"/><Relationship Id="rId9" Type="http://schemas.openxmlformats.org/officeDocument/2006/relationships/image" Target="../media/image69.tif"/><Relationship Id="rId10" Type="http://schemas.openxmlformats.org/officeDocument/2006/relationships/image" Target="../media/image70.tif"/><Relationship Id="rId11" Type="http://schemas.openxmlformats.org/officeDocument/2006/relationships/image" Target="../media/image71.tif"/><Relationship Id="rId12" Type="http://schemas.openxmlformats.org/officeDocument/2006/relationships/image" Target="../media/image72.tif"/><Relationship Id="rId13" Type="http://schemas.openxmlformats.org/officeDocument/2006/relationships/image" Target="../media/image73.tif"/><Relationship Id="rId14" Type="http://schemas.openxmlformats.org/officeDocument/2006/relationships/image" Target="../media/image74.tif"/><Relationship Id="rId15" Type="http://schemas.openxmlformats.org/officeDocument/2006/relationships/image" Target="../media/image75.tif"/><Relationship Id="rId16" Type="http://schemas.openxmlformats.org/officeDocument/2006/relationships/image" Target="../media/image76.tif"/><Relationship Id="rId17" Type="http://schemas.openxmlformats.org/officeDocument/2006/relationships/image" Target="../media/image77.tif"/><Relationship Id="rId18" Type="http://schemas.openxmlformats.org/officeDocument/2006/relationships/image" Target="../media/image78.tif"/><Relationship Id="rId19" Type="http://schemas.openxmlformats.org/officeDocument/2006/relationships/image" Target="../media/image79.tif"/><Relationship Id="rId20" Type="http://schemas.openxmlformats.org/officeDocument/2006/relationships/image" Target="../media/image80.tif"/><Relationship Id="rId21" Type="http://schemas.openxmlformats.org/officeDocument/2006/relationships/image" Target="../media/image81.tif"/><Relationship Id="rId22" Type="http://schemas.openxmlformats.org/officeDocument/2006/relationships/image" Target="../media/image82.tif"/><Relationship Id="rId23" Type="http://schemas.openxmlformats.org/officeDocument/2006/relationships/image" Target="../media/image83.tif"/><Relationship Id="rId24" Type="http://schemas.openxmlformats.org/officeDocument/2006/relationships/image" Target="../media/image84.tif"/><Relationship Id="rId25" Type="http://schemas.openxmlformats.org/officeDocument/2006/relationships/image" Target="../media/image85.tif"/><Relationship Id="rId26" Type="http://schemas.openxmlformats.org/officeDocument/2006/relationships/image" Target="../media/image86.tif"/><Relationship Id="rId27" Type="http://schemas.openxmlformats.org/officeDocument/2006/relationships/image" Target="../media/image87.tif"/><Relationship Id="rId28" Type="http://schemas.openxmlformats.org/officeDocument/2006/relationships/image" Target="../media/image88.tif"/><Relationship Id="rId29" Type="http://schemas.openxmlformats.org/officeDocument/2006/relationships/image" Target="../media/image89.tif"/><Relationship Id="rId30" Type="http://schemas.openxmlformats.org/officeDocument/2006/relationships/image" Target="../media/image90.tif"/><Relationship Id="rId31" Type="http://schemas.openxmlformats.org/officeDocument/2006/relationships/image" Target="../media/image91.tif"/><Relationship Id="rId32" Type="http://schemas.openxmlformats.org/officeDocument/2006/relationships/image" Target="../media/image92.tif"/><Relationship Id="rId33" Type="http://schemas.openxmlformats.org/officeDocument/2006/relationships/image" Target="../media/image93.tif"/><Relationship Id="rId34" Type="http://schemas.openxmlformats.org/officeDocument/2006/relationships/image" Target="../media/image94.tif"/><Relationship Id="rId35" Type="http://schemas.openxmlformats.org/officeDocument/2006/relationships/image" Target="../media/image95.tif"/><Relationship Id="rId36" Type="http://schemas.openxmlformats.org/officeDocument/2006/relationships/image" Target="../media/image96.tif"/><Relationship Id="rId37" Type="http://schemas.openxmlformats.org/officeDocument/2006/relationships/image" Target="../media/image97.tif"/><Relationship Id="rId38" Type="http://schemas.openxmlformats.org/officeDocument/2006/relationships/image" Target="../media/image98.tif"/><Relationship Id="rId39" Type="http://schemas.openxmlformats.org/officeDocument/2006/relationships/image" Target="../media/image99.tif"/><Relationship Id="rId40" Type="http://schemas.openxmlformats.org/officeDocument/2006/relationships/image" Target="../media/image100.tif"/><Relationship Id="rId41" Type="http://schemas.openxmlformats.org/officeDocument/2006/relationships/image" Target="../media/image101.tif"/><Relationship Id="rId42" Type="http://schemas.openxmlformats.org/officeDocument/2006/relationships/image" Target="../media/image102.tif"/><Relationship Id="rId43" Type="http://schemas.openxmlformats.org/officeDocument/2006/relationships/image" Target="../media/image103.tif"/><Relationship Id="rId44" Type="http://schemas.openxmlformats.org/officeDocument/2006/relationships/image" Target="../media/image104.tif"/><Relationship Id="rId45" Type="http://schemas.openxmlformats.org/officeDocument/2006/relationships/image" Target="../media/image105.tif"/><Relationship Id="rId46" Type="http://schemas.openxmlformats.org/officeDocument/2006/relationships/image" Target="../media/image106.tif"/><Relationship Id="rId47" Type="http://schemas.openxmlformats.org/officeDocument/2006/relationships/image" Target="../media/image107.tif"/><Relationship Id="rId48" Type="http://schemas.openxmlformats.org/officeDocument/2006/relationships/image" Target="../media/image108.tif"/><Relationship Id="rId49" Type="http://schemas.openxmlformats.org/officeDocument/2006/relationships/image" Target="../media/image109.tif"/><Relationship Id="rId50" Type="http://schemas.openxmlformats.org/officeDocument/2006/relationships/image" Target="../media/image110.tif"/><Relationship Id="rId51" Type="http://schemas.openxmlformats.org/officeDocument/2006/relationships/image" Target="../media/image111.tif"/><Relationship Id="rId52" Type="http://schemas.openxmlformats.org/officeDocument/2006/relationships/image" Target="../media/image112.tif"/><Relationship Id="rId53" Type="http://schemas.openxmlformats.org/officeDocument/2006/relationships/image" Target="../media/image113.tif"/><Relationship Id="rId54" Type="http://schemas.openxmlformats.org/officeDocument/2006/relationships/image" Target="../media/image114.tif"/><Relationship Id="rId55" Type="http://schemas.openxmlformats.org/officeDocument/2006/relationships/image" Target="../media/image115.tif"/><Relationship Id="rId56" Type="http://schemas.openxmlformats.org/officeDocument/2006/relationships/image" Target="../media/image116.tif"/><Relationship Id="rId57" Type="http://schemas.openxmlformats.org/officeDocument/2006/relationships/image" Target="../media/image117.tif"/><Relationship Id="rId58" Type="http://schemas.openxmlformats.org/officeDocument/2006/relationships/image" Target="../media/image118.tif"/><Relationship Id="rId59" Type="http://schemas.openxmlformats.org/officeDocument/2006/relationships/image" Target="../media/image119.tif"/><Relationship Id="rId60" Type="http://schemas.openxmlformats.org/officeDocument/2006/relationships/image" Target="../media/image120.tif"/><Relationship Id="rId61" Type="http://schemas.openxmlformats.org/officeDocument/2006/relationships/image" Target="../media/image121.tif"/><Relationship Id="rId62" Type="http://schemas.openxmlformats.org/officeDocument/2006/relationships/image" Target="../media/image122.tif"/><Relationship Id="rId63" Type="http://schemas.openxmlformats.org/officeDocument/2006/relationships/image" Target="../media/image123.tif"/><Relationship Id="rId64" Type="http://schemas.openxmlformats.org/officeDocument/2006/relationships/image" Target="../media/image124.tif"/><Relationship Id="rId65" Type="http://schemas.openxmlformats.org/officeDocument/2006/relationships/image" Target="../media/image125.tif"/><Relationship Id="rId66" Type="http://schemas.openxmlformats.org/officeDocument/2006/relationships/image" Target="../media/image126.tif"/><Relationship Id="rId67" Type="http://schemas.openxmlformats.org/officeDocument/2006/relationships/image" Target="../media/image127.tif"/><Relationship Id="rId68" Type="http://schemas.openxmlformats.org/officeDocument/2006/relationships/image" Target="../media/image128.tif"/><Relationship Id="rId69" Type="http://schemas.openxmlformats.org/officeDocument/2006/relationships/image" Target="../media/image129.tif"/><Relationship Id="rId70" Type="http://schemas.openxmlformats.org/officeDocument/2006/relationships/image" Target="../media/image130.tif"/><Relationship Id="rId71" Type="http://schemas.openxmlformats.org/officeDocument/2006/relationships/image" Target="../media/image131.tif"/><Relationship Id="rId72" Type="http://schemas.openxmlformats.org/officeDocument/2006/relationships/image" Target="../media/image132.tif"/><Relationship Id="rId73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image" Target="../media/image13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8.tif"/><Relationship Id="rId2" Type="http://schemas.openxmlformats.org/officeDocument/2006/relationships/image" Target="../media/image139.tif"/><Relationship Id="rId3" Type="http://schemas.openxmlformats.org/officeDocument/2006/relationships/image" Target="../media/image140.tif"/><Relationship Id="rId4" Type="http://schemas.openxmlformats.org/officeDocument/2006/relationships/image" Target="../media/image141.tif"/><Relationship Id="rId5" Type="http://schemas.openxmlformats.org/officeDocument/2006/relationships/image" Target="../media/image142.tif"/><Relationship Id="rId6" Type="http://schemas.openxmlformats.org/officeDocument/2006/relationships/image" Target="../media/image143.tif"/><Relationship Id="rId7" Type="http://schemas.openxmlformats.org/officeDocument/2006/relationships/image" Target="../media/image144.tif"/><Relationship Id="rId8" Type="http://schemas.openxmlformats.org/officeDocument/2006/relationships/image" Target="../media/image145.tif"/><Relationship Id="rId9" Type="http://schemas.openxmlformats.org/officeDocument/2006/relationships/image" Target="../media/image146.tif"/><Relationship Id="rId10" Type="http://schemas.openxmlformats.org/officeDocument/2006/relationships/image" Target="../media/image147.tif"/><Relationship Id="rId11" Type="http://schemas.openxmlformats.org/officeDocument/2006/relationships/image" Target="../media/image148.tif"/><Relationship Id="rId12" Type="http://schemas.openxmlformats.org/officeDocument/2006/relationships/image" Target="../media/image149.tif"/><Relationship Id="rId13" Type="http://schemas.openxmlformats.org/officeDocument/2006/relationships/image" Target="../media/image150.tif"/><Relationship Id="rId14" Type="http://schemas.openxmlformats.org/officeDocument/2006/relationships/image" Target="../media/image151.tif"/><Relationship Id="rId15" Type="http://schemas.openxmlformats.org/officeDocument/2006/relationships/image" Target="../media/image152.tif"/><Relationship Id="rId16" Type="http://schemas.openxmlformats.org/officeDocument/2006/relationships/image" Target="../media/image153.tif"/><Relationship Id="rId17" Type="http://schemas.openxmlformats.org/officeDocument/2006/relationships/image" Target="../media/image154.tif"/><Relationship Id="rId18" Type="http://schemas.openxmlformats.org/officeDocument/2006/relationships/image" Target="../media/image155.tif"/><Relationship Id="rId19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6.tif"/><Relationship Id="rId2" Type="http://schemas.openxmlformats.org/officeDocument/2006/relationships/image" Target="../media/image157.tif"/><Relationship Id="rId3" Type="http://schemas.openxmlformats.org/officeDocument/2006/relationships/image" Target="../media/image158.tif"/><Relationship Id="rId4" Type="http://schemas.openxmlformats.org/officeDocument/2006/relationships/image" Target="../media/image159.tif"/><Relationship Id="rId5" Type="http://schemas.openxmlformats.org/officeDocument/2006/relationships/image" Target="../media/image160.tif"/><Relationship Id="rId6" Type="http://schemas.openxmlformats.org/officeDocument/2006/relationships/image" Target="../media/image161.tif"/><Relationship Id="rId7" Type="http://schemas.openxmlformats.org/officeDocument/2006/relationships/image" Target="../media/image162.tif"/><Relationship Id="rId8" Type="http://schemas.openxmlformats.org/officeDocument/2006/relationships/image" Target="../media/image163.tif"/><Relationship Id="rId9" Type="http://schemas.openxmlformats.org/officeDocument/2006/relationships/image" Target="../media/image164.tif"/><Relationship Id="rId10" Type="http://schemas.openxmlformats.org/officeDocument/2006/relationships/image" Target="../media/image165.tif"/><Relationship Id="rId11" Type="http://schemas.openxmlformats.org/officeDocument/2006/relationships/image" Target="../media/image166.tif"/><Relationship Id="rId12" Type="http://schemas.openxmlformats.org/officeDocument/2006/relationships/image" Target="../media/image167.tif"/><Relationship Id="rId13" Type="http://schemas.openxmlformats.org/officeDocument/2006/relationships/image" Target="../media/image168.tif"/><Relationship Id="rId14" Type="http://schemas.openxmlformats.org/officeDocument/2006/relationships/image" Target="../media/image169.tif"/><Relationship Id="rId15" Type="http://schemas.openxmlformats.org/officeDocument/2006/relationships/image" Target="../media/image170.tif"/><Relationship Id="rId16" Type="http://schemas.openxmlformats.org/officeDocument/2006/relationships/image" Target="../media/image171.tif"/><Relationship Id="rId17" Type="http://schemas.openxmlformats.org/officeDocument/2006/relationships/image" Target="../media/image172.tif"/><Relationship Id="rId18" Type="http://schemas.openxmlformats.org/officeDocument/2006/relationships/image" Target="../media/image173.tif"/><Relationship Id="rId19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4.tif"/><Relationship Id="rId2" Type="http://schemas.openxmlformats.org/officeDocument/2006/relationships/image" Target="../media/image175.tif"/><Relationship Id="rId3" Type="http://schemas.openxmlformats.org/officeDocument/2006/relationships/image" Target="../media/image176.tif"/><Relationship Id="rId4" Type="http://schemas.openxmlformats.org/officeDocument/2006/relationships/image" Target="../media/image177.tif"/><Relationship Id="rId5" Type="http://schemas.openxmlformats.org/officeDocument/2006/relationships/image" Target="../media/image178.tif"/><Relationship Id="rId6" Type="http://schemas.openxmlformats.org/officeDocument/2006/relationships/image" Target="../media/image179.tif"/><Relationship Id="rId7" Type="http://schemas.openxmlformats.org/officeDocument/2006/relationships/image" Target="../media/image180.tif"/><Relationship Id="rId8" Type="http://schemas.openxmlformats.org/officeDocument/2006/relationships/image" Target="../media/image181.tif"/><Relationship Id="rId9" Type="http://schemas.openxmlformats.org/officeDocument/2006/relationships/image" Target="../media/image182.tif"/><Relationship Id="rId10" Type="http://schemas.openxmlformats.org/officeDocument/2006/relationships/image" Target="../media/image183.tif"/><Relationship Id="rId11" Type="http://schemas.openxmlformats.org/officeDocument/2006/relationships/image" Target="../media/image184.tif"/><Relationship Id="rId12" Type="http://schemas.openxmlformats.org/officeDocument/2006/relationships/image" Target="../media/image185.tif"/><Relationship Id="rId13" Type="http://schemas.openxmlformats.org/officeDocument/2006/relationships/image" Target="../media/image186.tif"/><Relationship Id="rId14" Type="http://schemas.openxmlformats.org/officeDocument/2006/relationships/image" Target="../media/image187.tif"/><Relationship Id="rId15" Type="http://schemas.openxmlformats.org/officeDocument/2006/relationships/image" Target="../media/image188.tif"/><Relationship Id="rId16" Type="http://schemas.openxmlformats.org/officeDocument/2006/relationships/image" Target="../media/image189.tif"/><Relationship Id="rId17" Type="http://schemas.openxmlformats.org/officeDocument/2006/relationships/image" Target="../media/image190.tif"/><Relationship Id="rId18" Type="http://schemas.openxmlformats.org/officeDocument/2006/relationships/image" Target="../media/image191.tif"/><Relationship Id="rId19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2.tif"/><Relationship Id="rId2" Type="http://schemas.openxmlformats.org/officeDocument/2006/relationships/image" Target="../media/image193.tif"/><Relationship Id="rId3" Type="http://schemas.openxmlformats.org/officeDocument/2006/relationships/image" Target="../media/image194.tif"/><Relationship Id="rId4" Type="http://schemas.openxmlformats.org/officeDocument/2006/relationships/image" Target="../media/image195.tif"/><Relationship Id="rId5" Type="http://schemas.openxmlformats.org/officeDocument/2006/relationships/image" Target="../media/image196.tif"/><Relationship Id="rId6" Type="http://schemas.openxmlformats.org/officeDocument/2006/relationships/image" Target="../media/image197.tif"/><Relationship Id="rId7" Type="http://schemas.openxmlformats.org/officeDocument/2006/relationships/image" Target="../media/image198.tif"/><Relationship Id="rId8" Type="http://schemas.openxmlformats.org/officeDocument/2006/relationships/image" Target="../media/image199.tif"/><Relationship Id="rId9" Type="http://schemas.openxmlformats.org/officeDocument/2006/relationships/image" Target="../media/image200.tif"/><Relationship Id="rId10" Type="http://schemas.openxmlformats.org/officeDocument/2006/relationships/image" Target="../media/image201.tif"/><Relationship Id="rId11" Type="http://schemas.openxmlformats.org/officeDocument/2006/relationships/image" Target="../media/image202.tif"/><Relationship Id="rId12" Type="http://schemas.openxmlformats.org/officeDocument/2006/relationships/image" Target="../media/image203.tif"/><Relationship Id="rId13" Type="http://schemas.openxmlformats.org/officeDocument/2006/relationships/image" Target="../media/image204.tif"/><Relationship Id="rId14" Type="http://schemas.openxmlformats.org/officeDocument/2006/relationships/image" Target="../media/image205.tif"/><Relationship Id="rId15" Type="http://schemas.openxmlformats.org/officeDocument/2006/relationships/image" Target="../media/image206.tif"/><Relationship Id="rId16" Type="http://schemas.openxmlformats.org/officeDocument/2006/relationships/image" Target="../media/image207.tif"/><Relationship Id="rId17" Type="http://schemas.openxmlformats.org/officeDocument/2006/relationships/image" Target="../media/image208.tif"/><Relationship Id="rId18" Type="http://schemas.openxmlformats.org/officeDocument/2006/relationships/image" Target="../media/image209.tif"/><Relationship Id="rId19" Type="http://schemas.openxmlformats.org/officeDocument/2006/relationships/image" Target="../media/image210.tif"/><Relationship Id="rId20" Type="http://schemas.openxmlformats.org/officeDocument/2006/relationships/image" Target="../media/image211.tif"/><Relationship Id="rId21" Type="http://schemas.openxmlformats.org/officeDocument/2006/relationships/image" Target="../media/image212.tif"/><Relationship Id="rId22" Type="http://schemas.openxmlformats.org/officeDocument/2006/relationships/image" Target="../media/image213.tif"/><Relationship Id="rId23" Type="http://schemas.openxmlformats.org/officeDocument/2006/relationships/image" Target="../media/image214.tif"/><Relationship Id="rId24" Type="http://schemas.openxmlformats.org/officeDocument/2006/relationships/image" Target="../media/image215.tif"/><Relationship Id="rId25" Type="http://schemas.openxmlformats.org/officeDocument/2006/relationships/image" Target="../media/image216.tif"/><Relationship Id="rId26" Type="http://schemas.openxmlformats.org/officeDocument/2006/relationships/image" Target="../media/image217.tif"/><Relationship Id="rId27" Type="http://schemas.openxmlformats.org/officeDocument/2006/relationships/image" Target="../media/image218.tif"/><Relationship Id="rId28" Type="http://schemas.openxmlformats.org/officeDocument/2006/relationships/image" Target="../media/image219.tif"/><Relationship Id="rId29" Type="http://schemas.openxmlformats.org/officeDocument/2006/relationships/image" Target="../media/image220.tif"/><Relationship Id="rId30" Type="http://schemas.openxmlformats.org/officeDocument/2006/relationships/image" Target="../media/image221.tif"/><Relationship Id="rId31" Type="http://schemas.openxmlformats.org/officeDocument/2006/relationships/image" Target="../media/image222.tif"/><Relationship Id="rId32" Type="http://schemas.openxmlformats.org/officeDocument/2006/relationships/image" Target="../media/image223.tif"/><Relationship Id="rId33" Type="http://schemas.openxmlformats.org/officeDocument/2006/relationships/image" Target="../media/image224.tif"/><Relationship Id="rId34" Type="http://schemas.openxmlformats.org/officeDocument/2006/relationships/image" Target="../media/image225.tif"/><Relationship Id="rId35" Type="http://schemas.openxmlformats.org/officeDocument/2006/relationships/image" Target="../media/image226.tif"/><Relationship Id="rId36" Type="http://schemas.openxmlformats.org/officeDocument/2006/relationships/image" Target="../media/image227.tif"/><Relationship Id="rId37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8.jpe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9.tif"/><Relationship Id="rId2" Type="http://schemas.openxmlformats.org/officeDocument/2006/relationships/image" Target="../media/image230.tif"/><Relationship Id="rId3" Type="http://schemas.openxmlformats.org/officeDocument/2006/relationships/image" Target="../media/image231.tif"/><Relationship Id="rId4" Type="http://schemas.openxmlformats.org/officeDocument/2006/relationships/image" Target="../media/image232.tif"/><Relationship Id="rId5" Type="http://schemas.openxmlformats.org/officeDocument/2006/relationships/image" Target="../media/image233.tif"/><Relationship Id="rId6" Type="http://schemas.openxmlformats.org/officeDocument/2006/relationships/image" Target="../media/image234.tif"/><Relationship Id="rId7" Type="http://schemas.openxmlformats.org/officeDocument/2006/relationships/image" Target="../media/image235.tif"/><Relationship Id="rId8" Type="http://schemas.openxmlformats.org/officeDocument/2006/relationships/image" Target="../media/image236.tif"/><Relationship Id="rId9" Type="http://schemas.openxmlformats.org/officeDocument/2006/relationships/image" Target="../media/image237.tif"/><Relationship Id="rId10" Type="http://schemas.openxmlformats.org/officeDocument/2006/relationships/image" Target="../media/image238.tif"/><Relationship Id="rId11" Type="http://schemas.openxmlformats.org/officeDocument/2006/relationships/image" Target="../media/image239.tif"/><Relationship Id="rId12" Type="http://schemas.openxmlformats.org/officeDocument/2006/relationships/image" Target="../media/image240.tif"/><Relationship Id="rId13" Type="http://schemas.openxmlformats.org/officeDocument/2006/relationships/image" Target="../media/image241.tif"/><Relationship Id="rId14" Type="http://schemas.openxmlformats.org/officeDocument/2006/relationships/image" Target="../media/image242.tif"/><Relationship Id="rId15" Type="http://schemas.openxmlformats.org/officeDocument/2006/relationships/image" Target="../media/image243.tif"/><Relationship Id="rId16" Type="http://schemas.openxmlformats.org/officeDocument/2006/relationships/image" Target="../media/image244.tif"/><Relationship Id="rId17" Type="http://schemas.openxmlformats.org/officeDocument/2006/relationships/image" Target="../media/image245.tif"/><Relationship Id="rId18" Type="http://schemas.openxmlformats.org/officeDocument/2006/relationships/image" Target="../media/image246.tif"/><Relationship Id="rId19" Type="http://schemas.openxmlformats.org/officeDocument/2006/relationships/image" Target="../media/image247.tif"/><Relationship Id="rId20" Type="http://schemas.openxmlformats.org/officeDocument/2006/relationships/image" Target="../media/image248.png"/><Relationship Id="rId21" Type="http://schemas.openxmlformats.org/officeDocument/2006/relationships/slideLayout" Target="../slideLayouts/slideLayout25.xml"/><Relationship Id="rId2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9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0.tif"/><Relationship Id="rId2" Type="http://schemas.openxmlformats.org/officeDocument/2006/relationships/image" Target="../media/image251.tif"/><Relationship Id="rId3" Type="http://schemas.openxmlformats.org/officeDocument/2006/relationships/image" Target="../media/image252.tif"/><Relationship Id="rId4" Type="http://schemas.openxmlformats.org/officeDocument/2006/relationships/image" Target="../media/image253.tif"/><Relationship Id="rId5" Type="http://schemas.openxmlformats.org/officeDocument/2006/relationships/image" Target="../media/image254.tif"/><Relationship Id="rId6" Type="http://schemas.openxmlformats.org/officeDocument/2006/relationships/image" Target="../media/image255.tif"/><Relationship Id="rId7" Type="http://schemas.openxmlformats.org/officeDocument/2006/relationships/image" Target="../media/image256.tif"/><Relationship Id="rId8" Type="http://schemas.openxmlformats.org/officeDocument/2006/relationships/image" Target="../media/image257.tif"/><Relationship Id="rId9" Type="http://schemas.openxmlformats.org/officeDocument/2006/relationships/image" Target="../media/image258.tif"/><Relationship Id="rId10" Type="http://schemas.openxmlformats.org/officeDocument/2006/relationships/image" Target="../media/image259.tif"/><Relationship Id="rId11" Type="http://schemas.openxmlformats.org/officeDocument/2006/relationships/image" Target="../media/image260.tif"/><Relationship Id="rId12" Type="http://schemas.openxmlformats.org/officeDocument/2006/relationships/image" Target="../media/image261.tif"/><Relationship Id="rId13" Type="http://schemas.openxmlformats.org/officeDocument/2006/relationships/image" Target="../media/image262.tif"/><Relationship Id="rId14" Type="http://schemas.openxmlformats.org/officeDocument/2006/relationships/image" Target="../media/image263.tif"/><Relationship Id="rId15" Type="http://schemas.openxmlformats.org/officeDocument/2006/relationships/image" Target="../media/image264.tif"/><Relationship Id="rId16" Type="http://schemas.openxmlformats.org/officeDocument/2006/relationships/image" Target="../media/image265.tif"/><Relationship Id="rId17" Type="http://schemas.openxmlformats.org/officeDocument/2006/relationships/image" Target="../media/image266.tif"/><Relationship Id="rId18" Type="http://schemas.openxmlformats.org/officeDocument/2006/relationships/image" Target="../media/image267.tif"/><Relationship Id="rId19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68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69.png"/><Relationship Id="rId2" Type="http://schemas.openxmlformats.org/officeDocument/2006/relationships/image" Target="../media/image270.png"/><Relationship Id="rId3" Type="http://schemas.openxmlformats.org/officeDocument/2006/relationships/image" Target="../media/image271.png"/><Relationship Id="rId4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7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73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4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tif"/><Relationship Id="rId6" Type="http://schemas.openxmlformats.org/officeDocument/2006/relationships/image" Target="../media/image11.tif"/><Relationship Id="rId7" Type="http://schemas.openxmlformats.org/officeDocument/2006/relationships/image" Target="../media/image12.tif"/><Relationship Id="rId8" Type="http://schemas.openxmlformats.org/officeDocument/2006/relationships/image" Target="../media/image13.tif"/><Relationship Id="rId9" Type="http://schemas.openxmlformats.org/officeDocument/2006/relationships/image" Target="../media/image14.tif"/><Relationship Id="rId10" Type="http://schemas.openxmlformats.org/officeDocument/2006/relationships/image" Target="../media/image15.tif"/><Relationship Id="rId11" Type="http://schemas.openxmlformats.org/officeDocument/2006/relationships/image" Target="../media/image16.tif"/><Relationship Id="rId12" Type="http://schemas.openxmlformats.org/officeDocument/2006/relationships/image" Target="../media/image17.tif"/><Relationship Id="rId13" Type="http://schemas.openxmlformats.org/officeDocument/2006/relationships/image" Target="../media/image18.tif"/><Relationship Id="rId14" Type="http://schemas.openxmlformats.org/officeDocument/2006/relationships/image" Target="../media/image19.tif"/><Relationship Id="rId15" Type="http://schemas.openxmlformats.org/officeDocument/2006/relationships/image" Target="../media/image20.tif"/><Relationship Id="rId16" Type="http://schemas.openxmlformats.org/officeDocument/2006/relationships/image" Target="../media/image21.tif"/><Relationship Id="rId17" Type="http://schemas.openxmlformats.org/officeDocument/2006/relationships/image" Target="../media/image22.tif"/><Relationship Id="rId18" Type="http://schemas.openxmlformats.org/officeDocument/2006/relationships/image" Target="../media/image23.tif"/><Relationship Id="rId19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tif"/><Relationship Id="rId2" Type="http://schemas.openxmlformats.org/officeDocument/2006/relationships/image" Target="../media/image25.tif"/><Relationship Id="rId3" Type="http://schemas.openxmlformats.org/officeDocument/2006/relationships/image" Target="../media/image26.tif"/><Relationship Id="rId4" Type="http://schemas.openxmlformats.org/officeDocument/2006/relationships/image" Target="../media/image27.tif"/><Relationship Id="rId5" Type="http://schemas.openxmlformats.org/officeDocument/2006/relationships/image" Target="../media/image28.tif"/><Relationship Id="rId6" Type="http://schemas.openxmlformats.org/officeDocument/2006/relationships/image" Target="../media/image29.tif"/><Relationship Id="rId7" Type="http://schemas.openxmlformats.org/officeDocument/2006/relationships/image" Target="../media/image30.tif"/><Relationship Id="rId8" Type="http://schemas.openxmlformats.org/officeDocument/2006/relationships/image" Target="../media/image31.tif"/><Relationship Id="rId9" Type="http://schemas.openxmlformats.org/officeDocument/2006/relationships/image" Target="../media/image32.tif"/><Relationship Id="rId10" Type="http://schemas.openxmlformats.org/officeDocument/2006/relationships/image" Target="../media/image33.tif"/><Relationship Id="rId11" Type="http://schemas.openxmlformats.org/officeDocument/2006/relationships/image" Target="../media/image34.tif"/><Relationship Id="rId12" Type="http://schemas.openxmlformats.org/officeDocument/2006/relationships/image" Target="../media/image35.tif"/><Relationship Id="rId13" Type="http://schemas.openxmlformats.org/officeDocument/2006/relationships/image" Target="../media/image36.tif"/><Relationship Id="rId14" Type="http://schemas.openxmlformats.org/officeDocument/2006/relationships/image" Target="../media/image37.tif"/><Relationship Id="rId15" Type="http://schemas.openxmlformats.org/officeDocument/2006/relationships/image" Target="../media/image38.tif"/><Relationship Id="rId16" Type="http://schemas.openxmlformats.org/officeDocument/2006/relationships/image" Target="../media/image39.tif"/><Relationship Id="rId17" Type="http://schemas.openxmlformats.org/officeDocument/2006/relationships/image" Target="../media/image40.tif"/><Relationship Id="rId18" Type="http://schemas.openxmlformats.org/officeDocument/2006/relationships/image" Target="../media/image41.tif"/><Relationship Id="rId19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2.tif"/><Relationship Id="rId2" Type="http://schemas.openxmlformats.org/officeDocument/2006/relationships/image" Target="../media/image43.tif"/><Relationship Id="rId3" Type="http://schemas.openxmlformats.org/officeDocument/2006/relationships/image" Target="../media/image44.tif"/><Relationship Id="rId4" Type="http://schemas.openxmlformats.org/officeDocument/2006/relationships/image" Target="../media/image45.tif"/><Relationship Id="rId5" Type="http://schemas.openxmlformats.org/officeDocument/2006/relationships/image" Target="../media/image46.tif"/><Relationship Id="rId6" Type="http://schemas.openxmlformats.org/officeDocument/2006/relationships/image" Target="../media/image47.tif"/><Relationship Id="rId7" Type="http://schemas.openxmlformats.org/officeDocument/2006/relationships/image" Target="../media/image48.tif"/><Relationship Id="rId8" Type="http://schemas.openxmlformats.org/officeDocument/2006/relationships/image" Target="../media/image49.tif"/><Relationship Id="rId9" Type="http://schemas.openxmlformats.org/officeDocument/2006/relationships/image" Target="../media/image50.tif"/><Relationship Id="rId10" Type="http://schemas.openxmlformats.org/officeDocument/2006/relationships/image" Target="../media/image51.tif"/><Relationship Id="rId11" Type="http://schemas.openxmlformats.org/officeDocument/2006/relationships/image" Target="../media/image52.tif"/><Relationship Id="rId12" Type="http://schemas.openxmlformats.org/officeDocument/2006/relationships/image" Target="../media/image53.tif"/><Relationship Id="rId13" Type="http://schemas.openxmlformats.org/officeDocument/2006/relationships/image" Target="../media/image54.tif"/><Relationship Id="rId14" Type="http://schemas.openxmlformats.org/officeDocument/2006/relationships/image" Target="../media/image55.tif"/><Relationship Id="rId15" Type="http://schemas.openxmlformats.org/officeDocument/2006/relationships/image" Target="../media/image56.tif"/><Relationship Id="rId16" Type="http://schemas.openxmlformats.org/officeDocument/2006/relationships/image" Target="../media/image57.tif"/><Relationship Id="rId17" Type="http://schemas.openxmlformats.org/officeDocument/2006/relationships/image" Target="../media/image58.tif"/><Relationship Id="rId18" Type="http://schemas.openxmlformats.org/officeDocument/2006/relationships/image" Target="../media/image59.tif"/><Relationship Id="rId19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 descr="Image"/>
          <p:cNvPicPr/>
          <p:nvPr/>
        </p:nvPicPr>
        <p:blipFill>
          <a:blip r:embed="rId1"/>
          <a:stretch/>
        </p:blipFill>
        <p:spPr>
          <a:xfrm>
            <a:off x="-2246760" y="-41760"/>
            <a:ext cx="17497800" cy="9836640"/>
          </a:xfrm>
          <a:prstGeom prst="rect">
            <a:avLst/>
          </a:prstGeom>
          <a:ln w="12600">
            <a:noFill/>
          </a:ln>
        </p:spPr>
      </p:pic>
      <p:sp>
        <p:nvSpPr>
          <p:cNvPr id="236" name="CustomShape 1"/>
          <p:cNvSpPr/>
          <p:nvPr/>
        </p:nvSpPr>
        <p:spPr>
          <a:xfrm>
            <a:off x="406440" y="1536840"/>
            <a:ext cx="12191400" cy="723240"/>
          </a:xfrm>
          <a:prstGeom prst="rect">
            <a:avLst/>
          </a:prstGeom>
          <a:solidFill>
            <a:srgbClr val="222222">
              <a:alpha val="7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102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inteligência artificial</a:t>
            </a:r>
            <a:br/>
            <a:endParaRPr b="0" lang="pt-BR" sz="102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406440" y="3931200"/>
            <a:ext cx="12191400" cy="3628440"/>
          </a:xfrm>
          <a:prstGeom prst="rect">
            <a:avLst/>
          </a:prstGeom>
          <a:noFill/>
          <a:ln w="12600"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fdcb56"/>
              </a:buClr>
              <a:buSzPct val="105000"/>
              <a:buFont typeface="Avenir Next Regular"/>
              <a:buChar char="‣"/>
            </a:pPr>
            <a:r>
              <a:rPr b="0" lang="pt-BR" sz="34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mac0425/5739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8490240" y="286200"/>
            <a:ext cx="623484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Eu, Robô [I, Robot] (2004)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39" name="Line 4"/>
          <p:cNvSpPr/>
          <p:nvPr/>
        </p:nvSpPr>
        <p:spPr>
          <a:xfrm>
            <a:off x="406080" y="6140880"/>
            <a:ext cx="12192120" cy="0"/>
          </a:xfrm>
          <a:prstGeom prst="line">
            <a:avLst/>
          </a:prstGeom>
          <a:ln w="381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5"/>
          <p:cNvSpPr/>
          <p:nvPr/>
        </p:nvSpPr>
        <p:spPr>
          <a:xfrm>
            <a:off x="-1797120" y="8181000"/>
            <a:ext cx="1706508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596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tomada de decisão sob incerteza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41" name="CustomShape 6"/>
          <p:cNvSpPr/>
          <p:nvPr/>
        </p:nvSpPr>
        <p:spPr>
          <a:xfrm>
            <a:off x="381960" y="9174240"/>
            <a:ext cx="28429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Cap. 16 e 17 do AIMA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406440" y="1905120"/>
            <a:ext cx="10876320" cy="6192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73320" indent="-37260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Incerteza em planejamento</a:t>
            </a:r>
            <a:endParaRPr b="0" lang="pt-BR" sz="2860" spc="-1" strike="noStrike">
              <a:latin typeface="Arial"/>
            </a:endParaRPr>
          </a:p>
          <a:p>
            <a:pPr lvl="1" marL="746640" indent="-37260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Aleatoriedade: </a:t>
            </a: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jogar um dado</a:t>
            </a:r>
            <a:endParaRPr b="0" lang="pt-BR" sz="2860" spc="-1" strike="noStrike">
              <a:latin typeface="Arial"/>
            </a:endParaRPr>
          </a:p>
          <a:p>
            <a:pPr lvl="1" marL="746640" indent="-37260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Imprevisibilidade: </a:t>
            </a: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 de outros agentes</a:t>
            </a:r>
            <a:endParaRPr b="0" lang="pt-BR" sz="2860" spc="-1" strike="noStrike">
              <a:latin typeface="Arial"/>
            </a:endParaRPr>
          </a:p>
          <a:p>
            <a:pPr lvl="1" marL="746640" indent="-37260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Ruídos e falhas: </a:t>
            </a: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sensores e atuadores imperfeitos</a:t>
            </a:r>
            <a:endParaRPr b="0" lang="pt-BR" sz="2860" spc="-1" strike="noStrike">
              <a:latin typeface="Arial"/>
            </a:endParaRPr>
          </a:p>
          <a:p>
            <a:pPr marL="373320" indent="-37260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Busca Expectimax</a:t>
            </a:r>
            <a:endParaRPr b="0" lang="pt-BR" sz="2860" spc="-1" strike="noStrike">
              <a:latin typeface="Arial"/>
            </a:endParaRPr>
          </a:p>
          <a:p>
            <a:pPr lvl="1" marL="746640" indent="-37260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Nós </a:t>
            </a:r>
            <a:r>
              <a:rPr b="0" lang="pt-BR" sz="286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MAX</a:t>
            </a: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escolhem ação de maior valor</a:t>
            </a:r>
            <a:endParaRPr b="0" lang="pt-BR" sz="2860" spc="-1" strike="noStrike">
              <a:latin typeface="Arial"/>
            </a:endParaRPr>
          </a:p>
          <a:p>
            <a:pPr lvl="1" marL="746640" indent="-37260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Nós </a:t>
            </a:r>
            <a:r>
              <a:rPr b="0" lang="pt-BR" sz="286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RANDOM</a:t>
            </a: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computam valor esperado</a:t>
            </a:r>
            <a:endParaRPr b="0" lang="pt-BR" sz="2860" spc="-1" strike="noStrike">
              <a:latin typeface="Arial"/>
            </a:endParaRPr>
          </a:p>
          <a:p>
            <a:pPr lvl="1" marL="746640" indent="-37260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Utilidade associada a nós terminais</a:t>
            </a:r>
            <a:endParaRPr b="0" lang="pt-BR" sz="286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revisão: busca expectimax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81" name="thick_tikzstyle_.pdf" descr="thick_tikzstyle_.pdf"/>
          <p:cNvPicPr/>
          <p:nvPr/>
        </p:nvPicPr>
        <p:blipFill>
          <a:blip r:embed="rId1"/>
          <a:stretch/>
        </p:blipFill>
        <p:spPr>
          <a:xfrm>
            <a:off x="7470720" y="5607360"/>
            <a:ext cx="4914360" cy="3499920"/>
          </a:xfrm>
          <a:prstGeom prst="rect">
            <a:avLst/>
          </a:prstGeom>
          <a:ln w="12600">
            <a:noFill/>
          </a:ln>
        </p:spPr>
      </p:pic>
      <p:grpSp>
        <p:nvGrpSpPr>
          <p:cNvPr id="382" name="Group 3"/>
          <p:cNvGrpSpPr/>
          <p:nvPr/>
        </p:nvGrpSpPr>
        <p:grpSpPr>
          <a:xfrm>
            <a:off x="8819280" y="5402520"/>
            <a:ext cx="3477600" cy="2158200"/>
            <a:chOff x="8819280" y="5402520"/>
            <a:chExt cx="3477600" cy="2158200"/>
          </a:xfrm>
        </p:grpSpPr>
        <p:sp>
          <p:nvSpPr>
            <p:cNvPr id="383" name="CustomShape 4"/>
            <p:cNvSpPr/>
            <p:nvPr/>
          </p:nvSpPr>
          <p:spPr>
            <a:xfrm>
              <a:off x="8819280" y="7153920"/>
              <a:ext cx="424080" cy="40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10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84" name="CustomShape 5"/>
            <p:cNvSpPr/>
            <p:nvPr/>
          </p:nvSpPr>
          <p:spPr>
            <a:xfrm>
              <a:off x="11630160" y="7153920"/>
              <a:ext cx="666720" cy="40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54,5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385" name="CustomShape 6"/>
            <p:cNvSpPr/>
            <p:nvPr/>
          </p:nvSpPr>
          <p:spPr>
            <a:xfrm>
              <a:off x="10214280" y="5402520"/>
              <a:ext cx="666720" cy="40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54,5</a:t>
              </a:r>
              <a:endParaRPr b="0" lang="pt-BR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a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9198360" y="5283000"/>
            <a:ext cx="2456280" cy="245628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"/>
          <p:cNvSpPr/>
          <p:nvPr/>
        </p:nvSpPr>
        <p:spPr>
          <a:xfrm>
            <a:off x="5274000" y="6400800"/>
            <a:ext cx="2456280" cy="245628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3"/>
          <p:cNvSpPr/>
          <p:nvPr/>
        </p:nvSpPr>
        <p:spPr>
          <a:xfrm>
            <a:off x="1730520" y="5283000"/>
            <a:ext cx="2456280" cy="245628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4"/>
          <p:cNvSpPr/>
          <p:nvPr/>
        </p:nvSpPr>
        <p:spPr>
          <a:xfrm>
            <a:off x="5274000" y="469800"/>
            <a:ext cx="2456280" cy="245628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5"/>
          <p:cNvSpPr/>
          <p:nvPr/>
        </p:nvSpPr>
        <p:spPr>
          <a:xfrm>
            <a:off x="6058080" y="3668040"/>
            <a:ext cx="888120" cy="888120"/>
          </a:xfrm>
          <a:prstGeom prst="ellipse">
            <a:avLst/>
          </a:prstGeom>
          <a:solidFill>
            <a:schemeClr val="accent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↓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91" name="CustomShape 6"/>
          <p:cNvSpPr/>
          <p:nvPr/>
        </p:nvSpPr>
        <p:spPr>
          <a:xfrm flipH="1" flipV="1">
            <a:off x="6500880" y="4111920"/>
            <a:ext cx="3923640" cy="239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7"/>
          <p:cNvSpPr/>
          <p:nvPr/>
        </p:nvSpPr>
        <p:spPr>
          <a:xfrm>
            <a:off x="6502320" y="1698120"/>
            <a:ext cx="360" cy="1969200"/>
          </a:xfrm>
          <a:custGeom>
            <a:avLst/>
            <a:gdLst/>
            <a:ahLst/>
            <a:rect l="l" t="t" r="r" b="b"/>
            <a:pathLst>
              <a:path w="18900" h="21600">
                <a:moveTo>
                  <a:pt x="2700" y="21600"/>
                </a:moveTo>
                <a:cubicBezTo>
                  <a:pt x="-2700" y="14400"/>
                  <a:pt x="2700" y="7200"/>
                  <a:pt x="18900" y="0"/>
                </a:cubicBezTo>
              </a:path>
            </a:pathLst>
          </a:custGeom>
          <a:noFill/>
          <a:ln w="38160">
            <a:solidFill>
              <a:srgbClr val="ffffff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8"/>
          <p:cNvSpPr/>
          <p:nvPr/>
        </p:nvSpPr>
        <p:spPr>
          <a:xfrm flipV="1">
            <a:off x="6502320" y="4111920"/>
            <a:ext cx="360" cy="351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9"/>
          <p:cNvSpPr/>
          <p:nvPr/>
        </p:nvSpPr>
        <p:spPr>
          <a:xfrm flipV="1">
            <a:off x="2959200" y="4111200"/>
            <a:ext cx="3542760" cy="239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ffff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0"/>
          <p:cNvSpPr/>
          <p:nvPr/>
        </p:nvSpPr>
        <p:spPr>
          <a:xfrm>
            <a:off x="4681800" y="4513320"/>
            <a:ext cx="565920" cy="45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0,4</a:t>
            </a:r>
            <a:endParaRPr b="0" lang="pt-BR" sz="2300" spc="-1" strike="noStrike">
              <a:latin typeface="Arial"/>
            </a:endParaRPr>
          </a:p>
        </p:txBody>
      </p:sp>
      <p:sp>
        <p:nvSpPr>
          <p:cNvPr id="396" name="CustomShape 11"/>
          <p:cNvSpPr/>
          <p:nvPr/>
        </p:nvSpPr>
        <p:spPr>
          <a:xfrm>
            <a:off x="7757280" y="4523400"/>
            <a:ext cx="565920" cy="45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0,1</a:t>
            </a:r>
            <a:endParaRPr b="0" lang="pt-BR" sz="2300" spc="-1" strike="noStrike">
              <a:latin typeface="Arial"/>
            </a:endParaRPr>
          </a:p>
        </p:txBody>
      </p:sp>
      <p:sp>
        <p:nvSpPr>
          <p:cNvPr id="397" name="CustomShape 12"/>
          <p:cNvSpPr/>
          <p:nvPr/>
        </p:nvSpPr>
        <p:spPr>
          <a:xfrm>
            <a:off x="6603840" y="5313600"/>
            <a:ext cx="565920" cy="45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0,5</a:t>
            </a:r>
            <a:endParaRPr b="0" lang="pt-BR" sz="2300" spc="-1" strike="noStrike">
              <a:latin typeface="Arial"/>
            </a:endParaRPr>
          </a:p>
        </p:txBody>
      </p:sp>
      <p:grpSp>
        <p:nvGrpSpPr>
          <p:cNvPr id="398" name="Group 13"/>
          <p:cNvGrpSpPr/>
          <p:nvPr/>
        </p:nvGrpSpPr>
        <p:grpSpPr>
          <a:xfrm>
            <a:off x="5412240" y="939240"/>
            <a:ext cx="2179440" cy="1517400"/>
            <a:chOff x="5412240" y="939240"/>
            <a:chExt cx="2179440" cy="1517400"/>
          </a:xfrm>
        </p:grpSpPr>
        <p:pic>
          <p:nvPicPr>
            <p:cNvPr id="399" name="Image" descr="Image"/>
            <p:cNvPicPr/>
            <p:nvPr/>
          </p:nvPicPr>
          <p:blipFill>
            <a:blip r:embed="rId1"/>
            <a:stretch/>
          </p:blipFill>
          <p:spPr>
            <a:xfrm>
              <a:off x="6207840" y="9392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0" name="Image" descr="Image"/>
            <p:cNvPicPr/>
            <p:nvPr/>
          </p:nvPicPr>
          <p:blipFill>
            <a:blip r:embed="rId2"/>
            <a:stretch/>
          </p:blipFill>
          <p:spPr>
            <a:xfrm>
              <a:off x="5946840" y="10911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1" name="Image" descr="Image"/>
            <p:cNvPicPr/>
            <p:nvPr/>
          </p:nvPicPr>
          <p:blipFill>
            <a:blip r:embed="rId3"/>
            <a:stretch/>
          </p:blipFill>
          <p:spPr>
            <a:xfrm>
              <a:off x="5679720" y="12459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2" name="Image" descr="Image"/>
            <p:cNvPicPr/>
            <p:nvPr/>
          </p:nvPicPr>
          <p:blipFill>
            <a:blip r:embed="rId4"/>
            <a:stretch/>
          </p:blipFill>
          <p:spPr>
            <a:xfrm>
              <a:off x="5412240" y="14036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3" name="Image" descr="Image"/>
            <p:cNvPicPr/>
            <p:nvPr/>
          </p:nvPicPr>
          <p:blipFill>
            <a:blip r:embed="rId5"/>
            <a:stretch/>
          </p:blipFill>
          <p:spPr>
            <a:xfrm>
              <a:off x="6469560" y="10911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4" name="Image" descr="Image"/>
            <p:cNvPicPr/>
            <p:nvPr/>
          </p:nvPicPr>
          <p:blipFill>
            <a:blip r:embed="rId6"/>
            <a:stretch/>
          </p:blipFill>
          <p:spPr>
            <a:xfrm>
              <a:off x="6201720" y="12459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5" name="Image" descr="Image"/>
            <p:cNvPicPr/>
            <p:nvPr/>
          </p:nvPicPr>
          <p:blipFill>
            <a:blip r:embed="rId7"/>
            <a:stretch/>
          </p:blipFill>
          <p:spPr>
            <a:xfrm>
              <a:off x="5935320" y="14036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6" name="Image" descr="Image"/>
            <p:cNvPicPr/>
            <p:nvPr/>
          </p:nvPicPr>
          <p:blipFill>
            <a:blip r:embed="rId8"/>
            <a:stretch/>
          </p:blipFill>
          <p:spPr>
            <a:xfrm>
              <a:off x="5674320" y="15526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7" name="Image" descr="Image"/>
            <p:cNvPicPr/>
            <p:nvPr/>
          </p:nvPicPr>
          <p:blipFill>
            <a:blip r:embed="rId9"/>
            <a:stretch/>
          </p:blipFill>
          <p:spPr>
            <a:xfrm>
              <a:off x="6730920" y="12366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8" name="Image" descr="Image"/>
            <p:cNvPicPr/>
            <p:nvPr/>
          </p:nvPicPr>
          <p:blipFill>
            <a:blip r:embed="rId10"/>
            <a:stretch/>
          </p:blipFill>
          <p:spPr>
            <a:xfrm>
              <a:off x="6463800" y="13975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09" name="Image" descr="Image"/>
            <p:cNvPicPr/>
            <p:nvPr/>
          </p:nvPicPr>
          <p:blipFill>
            <a:blip r:embed="rId11"/>
            <a:stretch/>
          </p:blipFill>
          <p:spPr>
            <a:xfrm>
              <a:off x="6201720" y="15526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0" name="Image" descr="Image"/>
            <p:cNvPicPr/>
            <p:nvPr/>
          </p:nvPicPr>
          <p:blipFill>
            <a:blip r:embed="rId12"/>
            <a:stretch/>
          </p:blipFill>
          <p:spPr>
            <a:xfrm>
              <a:off x="5934600" y="16981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1" name="Image" descr="Image"/>
            <p:cNvPicPr/>
            <p:nvPr/>
          </p:nvPicPr>
          <p:blipFill>
            <a:blip r:embed="rId13"/>
            <a:stretch/>
          </p:blipFill>
          <p:spPr>
            <a:xfrm>
              <a:off x="6985080" y="13917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2" name="Image" descr="Image"/>
            <p:cNvPicPr/>
            <p:nvPr/>
          </p:nvPicPr>
          <p:blipFill>
            <a:blip r:embed="rId14"/>
            <a:stretch/>
          </p:blipFill>
          <p:spPr>
            <a:xfrm>
              <a:off x="6724800" y="15526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3" name="Image" descr="Image"/>
            <p:cNvPicPr/>
            <p:nvPr/>
          </p:nvPicPr>
          <p:blipFill>
            <a:blip r:embed="rId15"/>
            <a:stretch/>
          </p:blipFill>
          <p:spPr>
            <a:xfrm>
              <a:off x="6463800" y="16981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4" name="Image" descr="Image"/>
            <p:cNvPicPr/>
            <p:nvPr/>
          </p:nvPicPr>
          <p:blipFill>
            <a:blip r:embed="rId16"/>
            <a:stretch/>
          </p:blipFill>
          <p:spPr>
            <a:xfrm>
              <a:off x="6195600" y="18500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5" name="Image" descr="Image"/>
            <p:cNvPicPr/>
            <p:nvPr/>
          </p:nvPicPr>
          <p:blipFill>
            <a:blip r:embed="rId17"/>
            <a:stretch/>
          </p:blipFill>
          <p:spPr>
            <a:xfrm>
              <a:off x="5615280" y="1315800"/>
              <a:ext cx="169200" cy="3027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6" name="Image" descr="Image"/>
            <p:cNvPicPr/>
            <p:nvPr/>
          </p:nvPicPr>
          <p:blipFill>
            <a:blip r:embed="rId18"/>
            <a:stretch/>
          </p:blipFill>
          <p:spPr>
            <a:xfrm>
              <a:off x="6985080" y="1150920"/>
              <a:ext cx="606600" cy="39456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417" name="Group 14"/>
          <p:cNvGrpSpPr/>
          <p:nvPr/>
        </p:nvGrpSpPr>
        <p:grpSpPr>
          <a:xfrm>
            <a:off x="1869120" y="5752440"/>
            <a:ext cx="2179440" cy="1517400"/>
            <a:chOff x="1869120" y="5752440"/>
            <a:chExt cx="2179440" cy="1517400"/>
          </a:xfrm>
        </p:grpSpPr>
        <p:pic>
          <p:nvPicPr>
            <p:cNvPr id="418" name="Image" descr="Image"/>
            <p:cNvPicPr/>
            <p:nvPr/>
          </p:nvPicPr>
          <p:blipFill>
            <a:blip r:embed="rId19"/>
            <a:stretch/>
          </p:blipFill>
          <p:spPr>
            <a:xfrm>
              <a:off x="2664720" y="57524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9" name="Image" descr="Image"/>
            <p:cNvPicPr/>
            <p:nvPr/>
          </p:nvPicPr>
          <p:blipFill>
            <a:blip r:embed="rId20"/>
            <a:stretch/>
          </p:blipFill>
          <p:spPr>
            <a:xfrm>
              <a:off x="2403360" y="59043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0" name="Image" descr="Image"/>
            <p:cNvPicPr/>
            <p:nvPr/>
          </p:nvPicPr>
          <p:blipFill>
            <a:blip r:embed="rId21"/>
            <a:stretch/>
          </p:blipFill>
          <p:spPr>
            <a:xfrm>
              <a:off x="2136240" y="60591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1" name="Image" descr="Image"/>
            <p:cNvPicPr/>
            <p:nvPr/>
          </p:nvPicPr>
          <p:blipFill>
            <a:blip r:embed="rId22"/>
            <a:stretch/>
          </p:blipFill>
          <p:spPr>
            <a:xfrm>
              <a:off x="1869120" y="62172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2" name="Image" descr="Image"/>
            <p:cNvPicPr/>
            <p:nvPr/>
          </p:nvPicPr>
          <p:blipFill>
            <a:blip r:embed="rId23"/>
            <a:stretch/>
          </p:blipFill>
          <p:spPr>
            <a:xfrm>
              <a:off x="2926440" y="59043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3" name="Image" descr="Image"/>
            <p:cNvPicPr/>
            <p:nvPr/>
          </p:nvPicPr>
          <p:blipFill>
            <a:blip r:embed="rId24"/>
            <a:stretch/>
          </p:blipFill>
          <p:spPr>
            <a:xfrm>
              <a:off x="2658600" y="60591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4" name="Image" descr="Image"/>
            <p:cNvPicPr/>
            <p:nvPr/>
          </p:nvPicPr>
          <p:blipFill>
            <a:blip r:embed="rId25"/>
            <a:stretch/>
          </p:blipFill>
          <p:spPr>
            <a:xfrm>
              <a:off x="2392200" y="62172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5" name="Image" descr="Image"/>
            <p:cNvPicPr/>
            <p:nvPr/>
          </p:nvPicPr>
          <p:blipFill>
            <a:blip r:embed="rId26"/>
            <a:stretch/>
          </p:blipFill>
          <p:spPr>
            <a:xfrm>
              <a:off x="2130840" y="63658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6" name="Image" descr="Image"/>
            <p:cNvPicPr/>
            <p:nvPr/>
          </p:nvPicPr>
          <p:blipFill>
            <a:blip r:embed="rId27"/>
            <a:stretch/>
          </p:blipFill>
          <p:spPr>
            <a:xfrm>
              <a:off x="3187440" y="60501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7" name="Image" descr="Image"/>
            <p:cNvPicPr/>
            <p:nvPr/>
          </p:nvPicPr>
          <p:blipFill>
            <a:blip r:embed="rId28"/>
            <a:stretch/>
          </p:blipFill>
          <p:spPr>
            <a:xfrm>
              <a:off x="2920320" y="62110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8" name="Image" descr="Image"/>
            <p:cNvPicPr/>
            <p:nvPr/>
          </p:nvPicPr>
          <p:blipFill>
            <a:blip r:embed="rId29"/>
            <a:stretch/>
          </p:blipFill>
          <p:spPr>
            <a:xfrm>
              <a:off x="2658600" y="63658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9" name="Image" descr="Image"/>
            <p:cNvPicPr/>
            <p:nvPr/>
          </p:nvPicPr>
          <p:blipFill>
            <a:blip r:embed="rId30"/>
            <a:stretch/>
          </p:blipFill>
          <p:spPr>
            <a:xfrm>
              <a:off x="2391480" y="65116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0" name="Image" descr="Image"/>
            <p:cNvPicPr/>
            <p:nvPr/>
          </p:nvPicPr>
          <p:blipFill>
            <a:blip r:embed="rId31"/>
            <a:stretch/>
          </p:blipFill>
          <p:spPr>
            <a:xfrm>
              <a:off x="3441960" y="62049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1" name="Image" descr="Image"/>
            <p:cNvPicPr/>
            <p:nvPr/>
          </p:nvPicPr>
          <p:blipFill>
            <a:blip r:embed="rId32"/>
            <a:stretch/>
          </p:blipFill>
          <p:spPr>
            <a:xfrm>
              <a:off x="3181320" y="63658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2" name="Image" descr="Image"/>
            <p:cNvPicPr/>
            <p:nvPr/>
          </p:nvPicPr>
          <p:blipFill>
            <a:blip r:embed="rId33"/>
            <a:stretch/>
          </p:blipFill>
          <p:spPr>
            <a:xfrm>
              <a:off x="2920320" y="65116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3" name="Image" descr="Image"/>
            <p:cNvPicPr/>
            <p:nvPr/>
          </p:nvPicPr>
          <p:blipFill>
            <a:blip r:embed="rId34"/>
            <a:stretch/>
          </p:blipFill>
          <p:spPr>
            <a:xfrm>
              <a:off x="2652480" y="66632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4" name="Image" descr="Image"/>
            <p:cNvPicPr/>
            <p:nvPr/>
          </p:nvPicPr>
          <p:blipFill>
            <a:blip r:embed="rId35"/>
            <a:stretch/>
          </p:blipFill>
          <p:spPr>
            <a:xfrm>
              <a:off x="2072160" y="6129000"/>
              <a:ext cx="169200" cy="3027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5" name="Image" descr="Image"/>
            <p:cNvPicPr/>
            <p:nvPr/>
          </p:nvPicPr>
          <p:blipFill>
            <a:blip r:embed="rId36"/>
            <a:stretch/>
          </p:blipFill>
          <p:spPr>
            <a:xfrm>
              <a:off x="3441960" y="5964480"/>
              <a:ext cx="606600" cy="39456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436" name="Group 15"/>
          <p:cNvGrpSpPr/>
          <p:nvPr/>
        </p:nvGrpSpPr>
        <p:grpSpPr>
          <a:xfrm>
            <a:off x="5412240" y="6870240"/>
            <a:ext cx="2179440" cy="1517400"/>
            <a:chOff x="5412240" y="6870240"/>
            <a:chExt cx="2179440" cy="1517400"/>
          </a:xfrm>
        </p:grpSpPr>
        <p:pic>
          <p:nvPicPr>
            <p:cNvPr id="437" name="Image" descr="Image"/>
            <p:cNvPicPr/>
            <p:nvPr/>
          </p:nvPicPr>
          <p:blipFill>
            <a:blip r:embed="rId37"/>
            <a:stretch/>
          </p:blipFill>
          <p:spPr>
            <a:xfrm>
              <a:off x="6207840" y="68702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8" name="Image" descr="Image"/>
            <p:cNvPicPr/>
            <p:nvPr/>
          </p:nvPicPr>
          <p:blipFill>
            <a:blip r:embed="rId38"/>
            <a:stretch/>
          </p:blipFill>
          <p:spPr>
            <a:xfrm>
              <a:off x="5946840" y="70218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9" name="Image" descr="Image"/>
            <p:cNvPicPr/>
            <p:nvPr/>
          </p:nvPicPr>
          <p:blipFill>
            <a:blip r:embed="rId39"/>
            <a:stretch/>
          </p:blipFill>
          <p:spPr>
            <a:xfrm>
              <a:off x="5679720" y="71766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0" name="Image" descr="Image"/>
            <p:cNvPicPr/>
            <p:nvPr/>
          </p:nvPicPr>
          <p:blipFill>
            <a:blip r:embed="rId40"/>
            <a:stretch/>
          </p:blipFill>
          <p:spPr>
            <a:xfrm>
              <a:off x="5412240" y="73346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1" name="Image" descr="Image"/>
            <p:cNvPicPr/>
            <p:nvPr/>
          </p:nvPicPr>
          <p:blipFill>
            <a:blip r:embed="rId41"/>
            <a:stretch/>
          </p:blipFill>
          <p:spPr>
            <a:xfrm>
              <a:off x="6469560" y="70218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2" name="Image" descr="Image"/>
            <p:cNvPicPr/>
            <p:nvPr/>
          </p:nvPicPr>
          <p:blipFill>
            <a:blip r:embed="rId42"/>
            <a:stretch/>
          </p:blipFill>
          <p:spPr>
            <a:xfrm>
              <a:off x="6201720" y="71766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3" name="Image" descr="Image"/>
            <p:cNvPicPr/>
            <p:nvPr/>
          </p:nvPicPr>
          <p:blipFill>
            <a:blip r:embed="rId43"/>
            <a:stretch/>
          </p:blipFill>
          <p:spPr>
            <a:xfrm>
              <a:off x="5935320" y="73346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4" name="Image" descr="Image"/>
            <p:cNvPicPr/>
            <p:nvPr/>
          </p:nvPicPr>
          <p:blipFill>
            <a:blip r:embed="rId44"/>
            <a:stretch/>
          </p:blipFill>
          <p:spPr>
            <a:xfrm>
              <a:off x="5674320" y="74833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5" name="Image" descr="Image"/>
            <p:cNvPicPr/>
            <p:nvPr/>
          </p:nvPicPr>
          <p:blipFill>
            <a:blip r:embed="rId45"/>
            <a:stretch/>
          </p:blipFill>
          <p:spPr>
            <a:xfrm>
              <a:off x="6730920" y="71676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6" name="Image" descr="Image"/>
            <p:cNvPicPr/>
            <p:nvPr/>
          </p:nvPicPr>
          <p:blipFill>
            <a:blip r:embed="rId46"/>
            <a:stretch/>
          </p:blipFill>
          <p:spPr>
            <a:xfrm>
              <a:off x="6463800" y="73285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7" name="Image" descr="Image"/>
            <p:cNvPicPr/>
            <p:nvPr/>
          </p:nvPicPr>
          <p:blipFill>
            <a:blip r:embed="rId47"/>
            <a:stretch/>
          </p:blipFill>
          <p:spPr>
            <a:xfrm>
              <a:off x="6201720" y="74833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8" name="Image" descr="Image"/>
            <p:cNvPicPr/>
            <p:nvPr/>
          </p:nvPicPr>
          <p:blipFill>
            <a:blip r:embed="rId48"/>
            <a:stretch/>
          </p:blipFill>
          <p:spPr>
            <a:xfrm>
              <a:off x="5934600" y="76291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49" name="Image" descr="Image"/>
            <p:cNvPicPr/>
            <p:nvPr/>
          </p:nvPicPr>
          <p:blipFill>
            <a:blip r:embed="rId49"/>
            <a:stretch/>
          </p:blipFill>
          <p:spPr>
            <a:xfrm>
              <a:off x="6985080" y="73224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0" name="Image" descr="Image"/>
            <p:cNvPicPr/>
            <p:nvPr/>
          </p:nvPicPr>
          <p:blipFill>
            <a:blip r:embed="rId50"/>
            <a:stretch/>
          </p:blipFill>
          <p:spPr>
            <a:xfrm>
              <a:off x="6724800" y="74833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1" name="Image" descr="Image"/>
            <p:cNvPicPr/>
            <p:nvPr/>
          </p:nvPicPr>
          <p:blipFill>
            <a:blip r:embed="rId51"/>
            <a:stretch/>
          </p:blipFill>
          <p:spPr>
            <a:xfrm>
              <a:off x="6463800" y="76291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2" name="Image" descr="Image"/>
            <p:cNvPicPr/>
            <p:nvPr/>
          </p:nvPicPr>
          <p:blipFill>
            <a:blip r:embed="rId52"/>
            <a:stretch/>
          </p:blipFill>
          <p:spPr>
            <a:xfrm>
              <a:off x="6195600" y="77810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3" name="Image" descr="Image"/>
            <p:cNvPicPr/>
            <p:nvPr/>
          </p:nvPicPr>
          <p:blipFill>
            <a:blip r:embed="rId53"/>
            <a:stretch/>
          </p:blipFill>
          <p:spPr>
            <a:xfrm>
              <a:off x="5869440" y="7373520"/>
              <a:ext cx="169200" cy="3027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4" name="Image" descr="Image"/>
            <p:cNvPicPr/>
            <p:nvPr/>
          </p:nvPicPr>
          <p:blipFill>
            <a:blip r:embed="rId54"/>
            <a:stretch/>
          </p:blipFill>
          <p:spPr>
            <a:xfrm>
              <a:off x="6985080" y="7081920"/>
              <a:ext cx="606600" cy="39456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455" name="Group 16"/>
          <p:cNvGrpSpPr/>
          <p:nvPr/>
        </p:nvGrpSpPr>
        <p:grpSpPr>
          <a:xfrm>
            <a:off x="9336600" y="5752440"/>
            <a:ext cx="2179440" cy="1517400"/>
            <a:chOff x="9336600" y="5752440"/>
            <a:chExt cx="2179440" cy="1517400"/>
          </a:xfrm>
        </p:grpSpPr>
        <p:pic>
          <p:nvPicPr>
            <p:cNvPr id="456" name="Image" descr="Image"/>
            <p:cNvPicPr/>
            <p:nvPr/>
          </p:nvPicPr>
          <p:blipFill>
            <a:blip r:embed="rId55"/>
            <a:stretch/>
          </p:blipFill>
          <p:spPr>
            <a:xfrm>
              <a:off x="10132200" y="57524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7" name="Image" descr="Image"/>
            <p:cNvPicPr/>
            <p:nvPr/>
          </p:nvPicPr>
          <p:blipFill>
            <a:blip r:embed="rId56"/>
            <a:stretch/>
          </p:blipFill>
          <p:spPr>
            <a:xfrm>
              <a:off x="9871200" y="59043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8" name="Image" descr="Image"/>
            <p:cNvPicPr/>
            <p:nvPr/>
          </p:nvPicPr>
          <p:blipFill>
            <a:blip r:embed="rId57"/>
            <a:stretch/>
          </p:blipFill>
          <p:spPr>
            <a:xfrm>
              <a:off x="9603720" y="60591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9" name="Image" descr="Image"/>
            <p:cNvPicPr/>
            <p:nvPr/>
          </p:nvPicPr>
          <p:blipFill>
            <a:blip r:embed="rId58"/>
            <a:stretch/>
          </p:blipFill>
          <p:spPr>
            <a:xfrm>
              <a:off x="9336600" y="62172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0" name="Image" descr="Image"/>
            <p:cNvPicPr/>
            <p:nvPr/>
          </p:nvPicPr>
          <p:blipFill>
            <a:blip r:embed="rId59"/>
            <a:stretch/>
          </p:blipFill>
          <p:spPr>
            <a:xfrm>
              <a:off x="10393920" y="59043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1" name="Image" descr="Image"/>
            <p:cNvPicPr/>
            <p:nvPr/>
          </p:nvPicPr>
          <p:blipFill>
            <a:blip r:embed="rId60"/>
            <a:stretch/>
          </p:blipFill>
          <p:spPr>
            <a:xfrm>
              <a:off x="10126080" y="60591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2" name="Image" descr="Image"/>
            <p:cNvPicPr/>
            <p:nvPr/>
          </p:nvPicPr>
          <p:blipFill>
            <a:blip r:embed="rId61"/>
            <a:stretch/>
          </p:blipFill>
          <p:spPr>
            <a:xfrm>
              <a:off x="9859680" y="62172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3" name="Image" descr="Image"/>
            <p:cNvPicPr/>
            <p:nvPr/>
          </p:nvPicPr>
          <p:blipFill>
            <a:blip r:embed="rId62"/>
            <a:stretch/>
          </p:blipFill>
          <p:spPr>
            <a:xfrm>
              <a:off x="9598680" y="63658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4" name="Image" descr="Image"/>
            <p:cNvPicPr/>
            <p:nvPr/>
          </p:nvPicPr>
          <p:blipFill>
            <a:blip r:embed="rId63"/>
            <a:stretch/>
          </p:blipFill>
          <p:spPr>
            <a:xfrm>
              <a:off x="10655280" y="60501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5" name="Image" descr="Image"/>
            <p:cNvPicPr/>
            <p:nvPr/>
          </p:nvPicPr>
          <p:blipFill>
            <a:blip r:embed="rId64"/>
            <a:stretch/>
          </p:blipFill>
          <p:spPr>
            <a:xfrm>
              <a:off x="10387800" y="62110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6" name="Image" descr="Image"/>
            <p:cNvPicPr/>
            <p:nvPr/>
          </p:nvPicPr>
          <p:blipFill>
            <a:blip r:embed="rId65"/>
            <a:stretch/>
          </p:blipFill>
          <p:spPr>
            <a:xfrm>
              <a:off x="10126080" y="63658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7" name="Image" descr="Image"/>
            <p:cNvPicPr/>
            <p:nvPr/>
          </p:nvPicPr>
          <p:blipFill>
            <a:blip r:embed="rId66"/>
            <a:stretch/>
          </p:blipFill>
          <p:spPr>
            <a:xfrm>
              <a:off x="9858960" y="65116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8" name="Image" descr="Image"/>
            <p:cNvPicPr/>
            <p:nvPr/>
          </p:nvPicPr>
          <p:blipFill>
            <a:blip r:embed="rId67"/>
            <a:stretch/>
          </p:blipFill>
          <p:spPr>
            <a:xfrm>
              <a:off x="10909440" y="620496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9" name="Image" descr="Image"/>
            <p:cNvPicPr/>
            <p:nvPr/>
          </p:nvPicPr>
          <p:blipFill>
            <a:blip r:embed="rId68"/>
            <a:stretch/>
          </p:blipFill>
          <p:spPr>
            <a:xfrm>
              <a:off x="10649160" y="63658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70" name="Image" descr="Image"/>
            <p:cNvPicPr/>
            <p:nvPr/>
          </p:nvPicPr>
          <p:blipFill>
            <a:blip r:embed="rId69"/>
            <a:stretch/>
          </p:blipFill>
          <p:spPr>
            <a:xfrm>
              <a:off x="10387800" y="65116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71" name="Image" descr="Image"/>
            <p:cNvPicPr/>
            <p:nvPr/>
          </p:nvPicPr>
          <p:blipFill>
            <a:blip r:embed="rId70"/>
            <a:stretch/>
          </p:blipFill>
          <p:spPr>
            <a:xfrm>
              <a:off x="10119960" y="66632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72" name="Image" descr="Image"/>
            <p:cNvPicPr/>
            <p:nvPr/>
          </p:nvPicPr>
          <p:blipFill>
            <a:blip r:embed="rId71"/>
            <a:stretch/>
          </p:blipFill>
          <p:spPr>
            <a:xfrm>
              <a:off x="10073160" y="6395760"/>
              <a:ext cx="169200" cy="3027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73" name="Image" descr="Image"/>
            <p:cNvPicPr/>
            <p:nvPr/>
          </p:nvPicPr>
          <p:blipFill>
            <a:blip r:embed="rId72"/>
            <a:stretch/>
          </p:blipFill>
          <p:spPr>
            <a:xfrm>
              <a:off x="10909440" y="5964480"/>
              <a:ext cx="606600" cy="39456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474" name="CustomShape 17"/>
          <p:cNvSpPr/>
          <p:nvPr/>
        </p:nvSpPr>
        <p:spPr>
          <a:xfrm>
            <a:off x="406440" y="519840"/>
            <a:ext cx="11175120" cy="39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spAutoFit/>
          </a:bodyPr>
          <a:p>
            <a:pPr>
              <a:lnSpc>
                <a:spcPct val="80000"/>
              </a:lnSpc>
            </a:pPr>
            <a:r>
              <a:rPr b="0" lang="pt-BR" sz="2400" spc="114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Frozen Lake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406440" y="1650960"/>
            <a:ext cx="12191400" cy="363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Média de valores de variável ponderados por suas probabilidades condicional em evento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valor esperado Condicional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77" name="latex-image-1.pdf" descr="latex-image-1.pdf"/>
          <p:cNvPicPr/>
          <p:nvPr/>
        </p:nvPicPr>
        <p:blipFill>
          <a:blip r:embed="rId1"/>
          <a:stretch/>
        </p:blipFill>
        <p:spPr>
          <a:xfrm>
            <a:off x="2597040" y="3687120"/>
            <a:ext cx="7809840" cy="977040"/>
          </a:xfrm>
          <a:prstGeom prst="rect">
            <a:avLst/>
          </a:prstGeom>
          <a:ln w="12600">
            <a:noFill/>
          </a:ln>
        </p:spPr>
      </p:pic>
      <p:pic>
        <p:nvPicPr>
          <p:cNvPr id="478" name="thick_tikzstyle_.pdf" descr="thick_tikzstyle_.pdf"/>
          <p:cNvPicPr/>
          <p:nvPr/>
        </p:nvPicPr>
        <p:blipFill>
          <a:blip r:embed="rId2"/>
          <a:stretch/>
        </p:blipFill>
        <p:spPr>
          <a:xfrm>
            <a:off x="7296120" y="5512320"/>
            <a:ext cx="4914360" cy="3499920"/>
          </a:xfrm>
          <a:prstGeom prst="rect">
            <a:avLst/>
          </a:prstGeom>
          <a:ln w="12600">
            <a:noFill/>
          </a:ln>
        </p:spPr>
      </p:pic>
      <p:grpSp>
        <p:nvGrpSpPr>
          <p:cNvPr id="479" name="Group 3"/>
          <p:cNvGrpSpPr/>
          <p:nvPr/>
        </p:nvGrpSpPr>
        <p:grpSpPr>
          <a:xfrm>
            <a:off x="8644680" y="5307840"/>
            <a:ext cx="3477960" cy="2157840"/>
            <a:chOff x="8644680" y="5307840"/>
            <a:chExt cx="3477960" cy="2157840"/>
          </a:xfrm>
        </p:grpSpPr>
        <p:sp>
          <p:nvSpPr>
            <p:cNvPr id="480" name="CustomShape 4"/>
            <p:cNvSpPr/>
            <p:nvPr/>
          </p:nvSpPr>
          <p:spPr>
            <a:xfrm>
              <a:off x="8644680" y="7058880"/>
              <a:ext cx="424080" cy="40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10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481" name="CustomShape 5"/>
            <p:cNvSpPr/>
            <p:nvPr/>
          </p:nvSpPr>
          <p:spPr>
            <a:xfrm>
              <a:off x="11455920" y="7058880"/>
              <a:ext cx="666720" cy="40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54,5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482" name="CustomShape 6"/>
            <p:cNvSpPr/>
            <p:nvPr/>
          </p:nvSpPr>
          <p:spPr>
            <a:xfrm>
              <a:off x="10040040" y="5307840"/>
              <a:ext cx="666720" cy="40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54,5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483" name="CustomShape 7"/>
          <p:cNvSpPr/>
          <p:nvPr/>
        </p:nvSpPr>
        <p:spPr>
          <a:xfrm>
            <a:off x="460080" y="6253560"/>
            <a:ext cx="6302160" cy="2715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Exemplo: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Tempo esperado para chegar em casa dado que houve um acidente na marginal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expectimax: Poda?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6282720" y="2912040"/>
            <a:ext cx="869400" cy="6951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6" name="Group 3"/>
          <p:cNvGrpSpPr/>
          <p:nvPr/>
        </p:nvGrpSpPr>
        <p:grpSpPr>
          <a:xfrm>
            <a:off x="3412440" y="5275800"/>
            <a:ext cx="507240" cy="1582920"/>
            <a:chOff x="3412440" y="5275800"/>
            <a:chExt cx="507240" cy="1582920"/>
          </a:xfrm>
        </p:grpSpPr>
        <p:sp>
          <p:nvSpPr>
            <p:cNvPr id="487" name="Line 4"/>
            <p:cNvSpPr/>
            <p:nvPr/>
          </p:nvSpPr>
          <p:spPr>
            <a:xfrm>
              <a:off x="3668400" y="5275800"/>
              <a:ext cx="2160" cy="107532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8" name="Group 5"/>
            <p:cNvGrpSpPr/>
            <p:nvPr/>
          </p:nvGrpSpPr>
          <p:grpSpPr>
            <a:xfrm>
              <a:off x="3412440" y="6453000"/>
              <a:ext cx="507240" cy="405720"/>
              <a:chOff x="3412440" y="6453000"/>
              <a:chExt cx="507240" cy="405720"/>
            </a:xfrm>
          </p:grpSpPr>
          <p:sp>
            <p:nvSpPr>
              <p:cNvPr id="489" name="CustomShape 6"/>
              <p:cNvSpPr/>
              <p:nvPr/>
            </p:nvSpPr>
            <p:spPr>
              <a:xfrm>
                <a:off x="3412440" y="6453000"/>
                <a:ext cx="507240" cy="405720"/>
              </a:xfrm>
              <a:prstGeom prst="rect">
                <a:avLst/>
              </a:prstGeom>
              <a:solidFill>
                <a:srgbClr val="e8d1ff"/>
              </a:solidFill>
              <a:ln w="1908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0" name="CustomShape 7"/>
              <p:cNvSpPr/>
              <p:nvPr/>
            </p:nvSpPr>
            <p:spPr>
              <a:xfrm>
                <a:off x="3493440" y="6473520"/>
                <a:ext cx="345240" cy="3646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45000" bIns="4500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12</a:t>
                </a:r>
                <a:endParaRPr b="0" lang="pt-BR" sz="1800" spc="-1" strike="noStrike">
                  <a:latin typeface="Arial"/>
                </a:endParaRPr>
              </a:p>
            </p:txBody>
          </p:sp>
        </p:grpSp>
      </p:grpSp>
      <p:grpSp>
        <p:nvGrpSpPr>
          <p:cNvPr id="491" name="Group 8"/>
          <p:cNvGrpSpPr/>
          <p:nvPr/>
        </p:nvGrpSpPr>
        <p:grpSpPr>
          <a:xfrm>
            <a:off x="3668400" y="5275800"/>
            <a:ext cx="1267560" cy="1582920"/>
            <a:chOff x="3668400" y="5275800"/>
            <a:chExt cx="1267560" cy="1582920"/>
          </a:xfrm>
        </p:grpSpPr>
        <p:sp>
          <p:nvSpPr>
            <p:cNvPr id="492" name="Line 9"/>
            <p:cNvSpPr/>
            <p:nvPr/>
          </p:nvSpPr>
          <p:spPr>
            <a:xfrm>
              <a:off x="3668400" y="5275800"/>
              <a:ext cx="1018080" cy="109656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93" name="Group 10"/>
            <p:cNvGrpSpPr/>
            <p:nvPr/>
          </p:nvGrpSpPr>
          <p:grpSpPr>
            <a:xfrm>
              <a:off x="4428720" y="6453000"/>
              <a:ext cx="507240" cy="405720"/>
              <a:chOff x="4428720" y="6453000"/>
              <a:chExt cx="507240" cy="405720"/>
            </a:xfrm>
          </p:grpSpPr>
          <p:sp>
            <p:nvSpPr>
              <p:cNvPr id="494" name="CustomShape 11"/>
              <p:cNvSpPr/>
              <p:nvPr/>
            </p:nvSpPr>
            <p:spPr>
              <a:xfrm>
                <a:off x="4428720" y="6453000"/>
                <a:ext cx="507240" cy="405720"/>
              </a:xfrm>
              <a:prstGeom prst="rect">
                <a:avLst/>
              </a:prstGeom>
              <a:solidFill>
                <a:srgbClr val="e8d1ff"/>
              </a:solidFill>
              <a:ln w="1908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5" name="CustomShape 12"/>
              <p:cNvSpPr/>
              <p:nvPr/>
            </p:nvSpPr>
            <p:spPr>
              <a:xfrm>
                <a:off x="4572720" y="6473520"/>
                <a:ext cx="218520" cy="3646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45000" bIns="4500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9</a:t>
                </a:r>
                <a:endParaRPr b="0" lang="pt-BR" sz="1800" spc="-1" strike="noStrike">
                  <a:latin typeface="Arial"/>
                </a:endParaRPr>
              </a:p>
            </p:txBody>
          </p:sp>
        </p:grpSp>
      </p:grpSp>
      <p:sp>
        <p:nvSpPr>
          <p:cNvPr id="496" name="Line 13"/>
          <p:cNvSpPr/>
          <p:nvPr/>
        </p:nvSpPr>
        <p:spPr>
          <a:xfrm flipH="1">
            <a:off x="3834360" y="3607920"/>
            <a:ext cx="2883240" cy="105624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Line 14"/>
          <p:cNvSpPr/>
          <p:nvPr/>
        </p:nvSpPr>
        <p:spPr>
          <a:xfrm flipH="1">
            <a:off x="2654640" y="5275800"/>
            <a:ext cx="1013760" cy="109656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98" name="Group 15"/>
          <p:cNvGrpSpPr/>
          <p:nvPr/>
        </p:nvGrpSpPr>
        <p:grpSpPr>
          <a:xfrm>
            <a:off x="2396520" y="6453000"/>
            <a:ext cx="507240" cy="405720"/>
            <a:chOff x="2396520" y="6453000"/>
            <a:chExt cx="507240" cy="405720"/>
          </a:xfrm>
        </p:grpSpPr>
        <p:sp>
          <p:nvSpPr>
            <p:cNvPr id="499" name="CustomShape 16"/>
            <p:cNvSpPr/>
            <p:nvPr/>
          </p:nvSpPr>
          <p:spPr>
            <a:xfrm>
              <a:off x="2396520" y="6453000"/>
              <a:ext cx="507240" cy="405720"/>
            </a:xfrm>
            <a:prstGeom prst="rect">
              <a:avLst/>
            </a:prstGeom>
            <a:solidFill>
              <a:srgbClr val="e8d1ff"/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17"/>
            <p:cNvSpPr/>
            <p:nvPr/>
          </p:nvSpPr>
          <p:spPr>
            <a:xfrm>
              <a:off x="2540880" y="647352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3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501" name="Line 18"/>
          <p:cNvSpPr/>
          <p:nvPr/>
        </p:nvSpPr>
        <p:spPr>
          <a:xfrm flipH="1">
            <a:off x="6714360" y="3607920"/>
            <a:ext cx="3240" cy="1015920"/>
          </a:xfrm>
          <a:prstGeom prst="line">
            <a:avLst/>
          </a:prstGeom>
          <a:ln w="1908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2" name="Group 19"/>
          <p:cNvGrpSpPr/>
          <p:nvPr/>
        </p:nvGrpSpPr>
        <p:grpSpPr>
          <a:xfrm>
            <a:off x="5444640" y="5275800"/>
            <a:ext cx="1271880" cy="1582920"/>
            <a:chOff x="5444640" y="5275800"/>
            <a:chExt cx="1271880" cy="1582920"/>
          </a:xfrm>
        </p:grpSpPr>
        <p:sp>
          <p:nvSpPr>
            <p:cNvPr id="503" name="Line 20"/>
            <p:cNvSpPr/>
            <p:nvPr/>
          </p:nvSpPr>
          <p:spPr>
            <a:xfrm flipH="1">
              <a:off x="5702760" y="5275800"/>
              <a:ext cx="1013760" cy="1096560"/>
            </a:xfrm>
            <a:prstGeom prst="line">
              <a:avLst/>
            </a:prstGeom>
            <a:ln w="190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04" name="Group 21"/>
            <p:cNvGrpSpPr/>
            <p:nvPr/>
          </p:nvGrpSpPr>
          <p:grpSpPr>
            <a:xfrm>
              <a:off x="5444640" y="6453000"/>
              <a:ext cx="507240" cy="405720"/>
              <a:chOff x="5444640" y="6453000"/>
              <a:chExt cx="507240" cy="405720"/>
            </a:xfrm>
          </p:grpSpPr>
          <p:sp>
            <p:nvSpPr>
              <p:cNvPr id="505" name="CustomShape 22"/>
              <p:cNvSpPr/>
              <p:nvPr/>
            </p:nvSpPr>
            <p:spPr>
              <a:xfrm>
                <a:off x="5444640" y="6453000"/>
                <a:ext cx="507240" cy="405720"/>
              </a:xfrm>
              <a:prstGeom prst="rect">
                <a:avLst/>
              </a:prstGeom>
              <a:solidFill>
                <a:srgbClr val="e8d1ff"/>
              </a:solidFill>
              <a:ln w="1908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6" name="CustomShape 23"/>
              <p:cNvSpPr/>
              <p:nvPr/>
            </p:nvSpPr>
            <p:spPr>
              <a:xfrm>
                <a:off x="5588640" y="6473520"/>
                <a:ext cx="218520" cy="364680"/>
              </a:xfrm>
              <a:prstGeom prst="rect">
                <a:avLst/>
              </a:prstGeom>
              <a:noFill/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45720" rIns="45720" tIns="45000" bIns="45000" anchor="ctr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8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2</a:t>
                </a:r>
                <a:endParaRPr b="0" lang="pt-BR" sz="1800" spc="-1" strike="noStrike">
                  <a:latin typeface="Arial"/>
                </a:endParaRPr>
              </a:p>
            </p:txBody>
          </p:sp>
        </p:grpSp>
      </p:grpSp>
      <p:sp>
        <p:nvSpPr>
          <p:cNvPr id="507" name="Line 24"/>
          <p:cNvSpPr/>
          <p:nvPr/>
        </p:nvSpPr>
        <p:spPr>
          <a:xfrm flipH="1">
            <a:off x="6701040" y="5275800"/>
            <a:ext cx="15480" cy="1126080"/>
          </a:xfrm>
          <a:prstGeom prst="line">
            <a:avLst/>
          </a:prstGeom>
          <a:ln cap="rnd" w="19080">
            <a:solidFill>
              <a:srgbClr val="000000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5"/>
          <p:cNvSpPr/>
          <p:nvPr/>
        </p:nvSpPr>
        <p:spPr>
          <a:xfrm>
            <a:off x="3310920" y="4725720"/>
            <a:ext cx="710640" cy="710640"/>
          </a:xfrm>
          <a:prstGeom prst="ellipse">
            <a:avLst/>
          </a:prstGeom>
          <a:solidFill>
            <a:srgbClr val="b5edc2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Line 26"/>
          <p:cNvSpPr/>
          <p:nvPr/>
        </p:nvSpPr>
        <p:spPr>
          <a:xfrm>
            <a:off x="6716520" y="5275800"/>
            <a:ext cx="1018080" cy="1096560"/>
          </a:xfrm>
          <a:prstGeom prst="line">
            <a:avLst/>
          </a:prstGeom>
          <a:ln cap="rnd" w="19080">
            <a:solidFill>
              <a:srgbClr val="000000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7"/>
          <p:cNvSpPr/>
          <p:nvPr/>
        </p:nvSpPr>
        <p:spPr>
          <a:xfrm>
            <a:off x="6359040" y="4624200"/>
            <a:ext cx="710640" cy="710640"/>
          </a:xfrm>
          <a:prstGeom prst="ellipse">
            <a:avLst/>
          </a:prstGeom>
          <a:solidFill>
            <a:srgbClr val="b5edc2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expectimax com corte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5953320" y="2861280"/>
            <a:ext cx="285120" cy="2278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3"/>
          <p:cNvSpPr/>
          <p:nvPr/>
        </p:nvSpPr>
        <p:spPr>
          <a:xfrm flipH="1">
            <a:off x="5523120" y="3013560"/>
            <a:ext cx="571680" cy="67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4"/>
          <p:cNvSpPr/>
          <p:nvPr/>
        </p:nvSpPr>
        <p:spPr>
          <a:xfrm>
            <a:off x="6095880" y="3013560"/>
            <a:ext cx="572400" cy="67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Line 5"/>
          <p:cNvSpPr/>
          <p:nvPr/>
        </p:nvSpPr>
        <p:spPr>
          <a:xfrm flipH="1">
            <a:off x="5236920" y="3834360"/>
            <a:ext cx="287640" cy="745920"/>
          </a:xfrm>
          <a:prstGeom prst="line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Line 6"/>
          <p:cNvSpPr/>
          <p:nvPr/>
        </p:nvSpPr>
        <p:spPr>
          <a:xfrm>
            <a:off x="5524200" y="3834360"/>
            <a:ext cx="228600" cy="745920"/>
          </a:xfrm>
          <a:prstGeom prst="line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Line 7"/>
          <p:cNvSpPr/>
          <p:nvPr/>
        </p:nvSpPr>
        <p:spPr>
          <a:xfrm flipH="1">
            <a:off x="6383160" y="3834360"/>
            <a:ext cx="285840" cy="745920"/>
          </a:xfrm>
          <a:prstGeom prst="line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Line 8"/>
          <p:cNvSpPr/>
          <p:nvPr/>
        </p:nvSpPr>
        <p:spPr>
          <a:xfrm>
            <a:off x="6669000" y="3834360"/>
            <a:ext cx="285840" cy="745920"/>
          </a:xfrm>
          <a:prstGeom prst="line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9"/>
          <p:cNvSpPr/>
          <p:nvPr/>
        </p:nvSpPr>
        <p:spPr>
          <a:xfrm>
            <a:off x="5380200" y="3548880"/>
            <a:ext cx="286560" cy="285120"/>
          </a:xfrm>
          <a:prstGeom prst="ellipse">
            <a:avLst/>
          </a:prstGeom>
          <a:solidFill>
            <a:srgbClr val="b5edc2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0"/>
          <p:cNvSpPr/>
          <p:nvPr/>
        </p:nvSpPr>
        <p:spPr>
          <a:xfrm>
            <a:off x="6526440" y="3548880"/>
            <a:ext cx="285120" cy="285120"/>
          </a:xfrm>
          <a:prstGeom prst="ellipse">
            <a:avLst/>
          </a:prstGeom>
          <a:solidFill>
            <a:srgbClr val="b5edc2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1"/>
          <p:cNvSpPr/>
          <p:nvPr/>
        </p:nvSpPr>
        <p:spPr>
          <a:xfrm>
            <a:off x="5667480" y="4580640"/>
            <a:ext cx="285120" cy="285120"/>
          </a:xfrm>
          <a:prstGeom prst="ellipse">
            <a:avLst/>
          </a:prstGeom>
          <a:solidFill>
            <a:srgbClr val="b5edc2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2"/>
          <p:cNvSpPr/>
          <p:nvPr/>
        </p:nvSpPr>
        <p:spPr>
          <a:xfrm>
            <a:off x="6238800" y="4580640"/>
            <a:ext cx="286560" cy="285120"/>
          </a:xfrm>
          <a:prstGeom prst="ellipse">
            <a:avLst/>
          </a:prstGeom>
          <a:solidFill>
            <a:srgbClr val="b5edc2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3"/>
          <p:cNvSpPr/>
          <p:nvPr/>
        </p:nvSpPr>
        <p:spPr>
          <a:xfrm>
            <a:off x="6811920" y="4580640"/>
            <a:ext cx="286560" cy="285120"/>
          </a:xfrm>
          <a:prstGeom prst="ellipse">
            <a:avLst/>
          </a:prstGeom>
          <a:solidFill>
            <a:srgbClr val="b5edc2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Line 14"/>
          <p:cNvSpPr/>
          <p:nvPr/>
        </p:nvSpPr>
        <p:spPr>
          <a:xfrm>
            <a:off x="5246640" y="4842360"/>
            <a:ext cx="285840" cy="746280"/>
          </a:xfrm>
          <a:prstGeom prst="line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Line 15"/>
          <p:cNvSpPr/>
          <p:nvPr/>
        </p:nvSpPr>
        <p:spPr>
          <a:xfrm flipH="1">
            <a:off x="5018040" y="4842360"/>
            <a:ext cx="228600" cy="762120"/>
          </a:xfrm>
          <a:prstGeom prst="line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6"/>
          <p:cNvSpPr/>
          <p:nvPr/>
        </p:nvSpPr>
        <p:spPr>
          <a:xfrm>
            <a:off x="4865760" y="5604480"/>
            <a:ext cx="285120" cy="2278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27" name="Picture 46" descr="Picture 46"/>
          <p:cNvPicPr/>
          <p:nvPr/>
        </p:nvPicPr>
        <p:blipFill>
          <a:blip r:embed="rId1"/>
          <a:stretch/>
        </p:blipFill>
        <p:spPr>
          <a:xfrm>
            <a:off x="7351920" y="5604480"/>
            <a:ext cx="256320" cy="223200"/>
          </a:xfrm>
          <a:prstGeom prst="rect">
            <a:avLst/>
          </a:prstGeom>
          <a:ln w="12600">
            <a:noFill/>
          </a:ln>
        </p:spPr>
      </p:pic>
      <p:sp>
        <p:nvSpPr>
          <p:cNvPr id="528" name="Line 17"/>
          <p:cNvSpPr/>
          <p:nvPr/>
        </p:nvSpPr>
        <p:spPr>
          <a:xfrm>
            <a:off x="5018040" y="5833080"/>
            <a:ext cx="117360" cy="3045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8"/>
          <p:cNvSpPr/>
          <p:nvPr/>
        </p:nvSpPr>
        <p:spPr>
          <a:xfrm>
            <a:off x="5094360" y="4580640"/>
            <a:ext cx="285120" cy="285120"/>
          </a:xfrm>
          <a:prstGeom prst="ellipse">
            <a:avLst/>
          </a:prstGeom>
          <a:solidFill>
            <a:srgbClr val="b5edc2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9"/>
          <p:cNvSpPr/>
          <p:nvPr/>
        </p:nvSpPr>
        <p:spPr>
          <a:xfrm>
            <a:off x="5418360" y="5604480"/>
            <a:ext cx="285120" cy="2278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Line 20"/>
          <p:cNvSpPr/>
          <p:nvPr/>
        </p:nvSpPr>
        <p:spPr>
          <a:xfrm>
            <a:off x="5564160" y="5833080"/>
            <a:ext cx="139680" cy="3045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Line 21"/>
          <p:cNvSpPr/>
          <p:nvPr/>
        </p:nvSpPr>
        <p:spPr>
          <a:xfrm flipH="1">
            <a:off x="5475240" y="5833080"/>
            <a:ext cx="88920" cy="3045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2"/>
          <p:cNvSpPr/>
          <p:nvPr/>
        </p:nvSpPr>
        <p:spPr>
          <a:xfrm>
            <a:off x="6210360" y="5528160"/>
            <a:ext cx="2552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34" name="CustomShape 23"/>
          <p:cNvSpPr/>
          <p:nvPr/>
        </p:nvSpPr>
        <p:spPr>
          <a:xfrm>
            <a:off x="5372280" y="6366600"/>
            <a:ext cx="2552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535" name="Group 24"/>
          <p:cNvGrpSpPr/>
          <p:nvPr/>
        </p:nvGrpSpPr>
        <p:grpSpPr>
          <a:xfrm>
            <a:off x="4789440" y="6899760"/>
            <a:ext cx="761400" cy="532800"/>
            <a:chOff x="4789440" y="6899760"/>
            <a:chExt cx="761400" cy="532800"/>
          </a:xfrm>
        </p:grpSpPr>
        <p:sp>
          <p:nvSpPr>
            <p:cNvPr id="536" name="CustomShape 25"/>
            <p:cNvSpPr/>
            <p:nvPr/>
          </p:nvSpPr>
          <p:spPr>
            <a:xfrm>
              <a:off x="4789440" y="6899760"/>
              <a:ext cx="761400" cy="532800"/>
            </a:xfrm>
            <a:prstGeom prst="rect">
              <a:avLst/>
            </a:prstGeom>
            <a:solidFill>
              <a:srgbClr val="e8d1ff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26"/>
            <p:cNvSpPr/>
            <p:nvPr/>
          </p:nvSpPr>
          <p:spPr>
            <a:xfrm>
              <a:off x="4950000" y="6984000"/>
              <a:ext cx="43956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d0d0d"/>
                  </a:solidFill>
                  <a:latin typeface="Calibri"/>
                  <a:ea typeface="Calibri"/>
                </a:rPr>
                <a:t>492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538" name="Group 27"/>
          <p:cNvGrpSpPr/>
          <p:nvPr/>
        </p:nvGrpSpPr>
        <p:grpSpPr>
          <a:xfrm>
            <a:off x="5780160" y="6899760"/>
            <a:ext cx="761400" cy="532800"/>
            <a:chOff x="5780160" y="6899760"/>
            <a:chExt cx="761400" cy="532800"/>
          </a:xfrm>
        </p:grpSpPr>
        <p:sp>
          <p:nvSpPr>
            <p:cNvPr id="539" name="CustomShape 28"/>
            <p:cNvSpPr/>
            <p:nvPr/>
          </p:nvSpPr>
          <p:spPr>
            <a:xfrm>
              <a:off x="5780160" y="6899760"/>
              <a:ext cx="761400" cy="532800"/>
            </a:xfrm>
            <a:prstGeom prst="rect">
              <a:avLst/>
            </a:prstGeom>
            <a:solidFill>
              <a:srgbClr val="e8d1ff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29"/>
            <p:cNvSpPr/>
            <p:nvPr/>
          </p:nvSpPr>
          <p:spPr>
            <a:xfrm>
              <a:off x="5940720" y="6984000"/>
              <a:ext cx="43956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362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541" name="CustomShape 30"/>
          <p:cNvSpPr/>
          <p:nvPr/>
        </p:nvSpPr>
        <p:spPr>
          <a:xfrm>
            <a:off x="6667560" y="6910920"/>
            <a:ext cx="2552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42" name="CustomShape 31"/>
          <p:cNvSpPr/>
          <p:nvPr/>
        </p:nvSpPr>
        <p:spPr>
          <a:xfrm>
            <a:off x="4888080" y="585072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43" name="Group 32"/>
          <p:cNvGrpSpPr/>
          <p:nvPr/>
        </p:nvGrpSpPr>
        <p:grpSpPr>
          <a:xfrm>
            <a:off x="4789440" y="5604480"/>
            <a:ext cx="456480" cy="380160"/>
            <a:chOff x="4789440" y="5604480"/>
            <a:chExt cx="456480" cy="380160"/>
          </a:xfrm>
        </p:grpSpPr>
        <p:sp>
          <p:nvSpPr>
            <p:cNvPr id="544" name="CustomShape 33"/>
            <p:cNvSpPr/>
            <p:nvPr/>
          </p:nvSpPr>
          <p:spPr>
            <a:xfrm>
              <a:off x="4789440" y="5604480"/>
              <a:ext cx="456480" cy="380160"/>
            </a:xfrm>
            <a:prstGeom prst="rect">
              <a:avLst/>
            </a:prstGeom>
            <a:solidFill>
              <a:srgbClr val="e8d1ff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34"/>
            <p:cNvSpPr/>
            <p:nvPr/>
          </p:nvSpPr>
          <p:spPr>
            <a:xfrm>
              <a:off x="4797720" y="5612400"/>
              <a:ext cx="43956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d0d0d"/>
                  </a:solidFill>
                  <a:latin typeface="Calibri"/>
                  <a:ea typeface="Calibri"/>
                </a:rPr>
                <a:t>400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546" name="Group 35"/>
          <p:cNvGrpSpPr/>
          <p:nvPr/>
        </p:nvGrpSpPr>
        <p:grpSpPr>
          <a:xfrm>
            <a:off x="5399280" y="5604480"/>
            <a:ext cx="456480" cy="380160"/>
            <a:chOff x="5399280" y="5604480"/>
            <a:chExt cx="456480" cy="380160"/>
          </a:xfrm>
        </p:grpSpPr>
        <p:sp>
          <p:nvSpPr>
            <p:cNvPr id="547" name="CustomShape 36"/>
            <p:cNvSpPr/>
            <p:nvPr/>
          </p:nvSpPr>
          <p:spPr>
            <a:xfrm>
              <a:off x="5399280" y="5604480"/>
              <a:ext cx="456480" cy="380160"/>
            </a:xfrm>
            <a:prstGeom prst="rect">
              <a:avLst/>
            </a:prstGeom>
            <a:solidFill>
              <a:srgbClr val="e8d1ff"/>
            </a:solidFill>
            <a:ln w="93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37"/>
            <p:cNvSpPr/>
            <p:nvPr/>
          </p:nvSpPr>
          <p:spPr>
            <a:xfrm>
              <a:off x="5407200" y="5612400"/>
              <a:ext cx="43956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d0d0d"/>
                  </a:solidFill>
                  <a:latin typeface="Calibri"/>
                  <a:ea typeface="Calibri"/>
                </a:rPr>
                <a:t>300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549" name="Group 38"/>
          <p:cNvGrpSpPr/>
          <p:nvPr/>
        </p:nvGrpSpPr>
        <p:grpSpPr>
          <a:xfrm>
            <a:off x="5888520" y="5223600"/>
            <a:ext cx="2329560" cy="1599480"/>
            <a:chOff x="5888520" y="5223600"/>
            <a:chExt cx="2329560" cy="1599480"/>
          </a:xfrm>
        </p:grpSpPr>
        <p:sp>
          <p:nvSpPr>
            <p:cNvPr id="550" name="CustomShape 39"/>
            <p:cNvSpPr/>
            <p:nvPr/>
          </p:nvSpPr>
          <p:spPr>
            <a:xfrm>
              <a:off x="5888520" y="5223600"/>
              <a:ext cx="2329560" cy="1599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822" y="3600"/>
                  </a:moveTo>
                  <a:cubicBezTo>
                    <a:pt x="1822" y="1612"/>
                    <a:pt x="2929" y="0"/>
                    <a:pt x="4294" y="0"/>
                  </a:cubicBezTo>
                  <a:lnTo>
                    <a:pt x="5118" y="0"/>
                  </a:lnTo>
                  <a:lnTo>
                    <a:pt x="19128" y="0"/>
                  </a:lnTo>
                  <a:cubicBezTo>
                    <a:pt x="20493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0493" y="21600"/>
                    <a:pt x="19128" y="21600"/>
                  </a:cubicBezTo>
                  <a:lnTo>
                    <a:pt x="4294" y="21600"/>
                  </a:lnTo>
                  <a:cubicBezTo>
                    <a:pt x="2929" y="21600"/>
                    <a:pt x="1822" y="19988"/>
                    <a:pt x="1822" y="18000"/>
                  </a:cubicBezTo>
                  <a:lnTo>
                    <a:pt x="1822" y="9000"/>
                  </a:lnTo>
                  <a:lnTo>
                    <a:pt x="0" y="6983"/>
                  </a:lnTo>
                  <a:lnTo>
                    <a:pt x="1822" y="3600"/>
                  </a:ln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7030a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40"/>
            <p:cNvSpPr/>
            <p:nvPr/>
          </p:nvSpPr>
          <p:spPr>
            <a:xfrm>
              <a:off x="6163200" y="5566680"/>
              <a:ext cx="1976760" cy="9133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Estimativa de valor futuro </a:t>
              </a:r>
              <a:br/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para subárvore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" dur="indefinite" restart="never" nodeType="tmRoot">
          <p:childTnLst>
            <p:seq>
              <p:cTn id="41" dur="indefinite" nodeType="mainSeq">
                <p:childTnLst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406440" y="182232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Qual é melhor?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53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tomada de decisão sob incerteza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3050640" y="4768920"/>
            <a:ext cx="1530720" cy="68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4"/>
          <p:cNvSpPr/>
          <p:nvPr/>
        </p:nvSpPr>
        <p:spPr>
          <a:xfrm>
            <a:off x="8308440" y="4768920"/>
            <a:ext cx="1530720" cy="68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5"/>
          <p:cNvSpPr/>
          <p:nvPr/>
        </p:nvSpPr>
        <p:spPr>
          <a:xfrm>
            <a:off x="3067200" y="6370200"/>
            <a:ext cx="1498680" cy="61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R$100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57" name="CustomShape 6"/>
          <p:cNvSpPr/>
          <p:nvPr/>
        </p:nvSpPr>
        <p:spPr>
          <a:xfrm>
            <a:off x="8461800" y="6370200"/>
            <a:ext cx="1224360" cy="61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R$10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406440" y="182232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Qual é melhor?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tomada de decisão sob incerteza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3050640" y="4768920"/>
            <a:ext cx="1530720" cy="68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4"/>
          <p:cNvSpPr/>
          <p:nvPr/>
        </p:nvSpPr>
        <p:spPr>
          <a:xfrm>
            <a:off x="8308440" y="4768920"/>
            <a:ext cx="1530720" cy="68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5"/>
          <p:cNvSpPr/>
          <p:nvPr/>
        </p:nvSpPr>
        <p:spPr>
          <a:xfrm>
            <a:off x="1443240" y="6250680"/>
            <a:ext cx="4772160" cy="1137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R$100 com prob. 0,1</a:t>
            </a:r>
            <a:br/>
            <a:r>
              <a:rPr b="0" lang="pt-BR" sz="34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R$     0 com prob. 0,9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63" name="CustomShape 6"/>
          <p:cNvSpPr/>
          <p:nvPr/>
        </p:nvSpPr>
        <p:spPr>
          <a:xfrm>
            <a:off x="6803640" y="6250680"/>
            <a:ext cx="4635000" cy="1137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R$10 com prob. 0,99</a:t>
            </a:r>
            <a:br/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R$  0 com prob. 0,01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406440" y="182232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Qual é melhor?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tomada de decisão sob incerteza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3050640" y="4768920"/>
            <a:ext cx="1530720" cy="68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4"/>
          <p:cNvSpPr/>
          <p:nvPr/>
        </p:nvSpPr>
        <p:spPr>
          <a:xfrm>
            <a:off x="8308440" y="4768920"/>
            <a:ext cx="1530720" cy="68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35" y="0"/>
                </a:moveTo>
                <a:cubicBezTo>
                  <a:pt x="2169" y="0"/>
                  <a:pt x="0" y="4847"/>
                  <a:pt x="0" y="10802"/>
                </a:cubicBezTo>
                <a:cubicBezTo>
                  <a:pt x="0" y="16757"/>
                  <a:pt x="2169" y="21600"/>
                  <a:pt x="4835" y="21600"/>
                </a:cubicBezTo>
                <a:lnTo>
                  <a:pt x="16767" y="21600"/>
                </a:lnTo>
                <a:cubicBezTo>
                  <a:pt x="19432" y="21600"/>
                  <a:pt x="21600" y="16757"/>
                  <a:pt x="21600" y="10802"/>
                </a:cubicBezTo>
                <a:cubicBezTo>
                  <a:pt x="21600" y="4847"/>
                  <a:pt x="19432" y="0"/>
                  <a:pt x="16767" y="0"/>
                </a:cubicBezTo>
                <a:lnTo>
                  <a:pt x="4835" y="0"/>
                </a:lnTo>
                <a:close/>
                <a:moveTo>
                  <a:pt x="10676" y="2635"/>
                </a:moveTo>
                <a:lnTo>
                  <a:pt x="16767" y="2635"/>
                </a:lnTo>
                <a:cubicBezTo>
                  <a:pt x="18782" y="2635"/>
                  <a:pt x="20422" y="6299"/>
                  <a:pt x="20422" y="10802"/>
                </a:cubicBezTo>
                <a:cubicBezTo>
                  <a:pt x="20422" y="15305"/>
                  <a:pt x="18782" y="18965"/>
                  <a:pt x="16767" y="18965"/>
                </a:cubicBezTo>
                <a:lnTo>
                  <a:pt x="10676" y="18965"/>
                </a:lnTo>
                <a:lnTo>
                  <a:pt x="10676" y="2635"/>
                </a:lnTo>
                <a:close/>
              </a:path>
            </a:pathLst>
          </a:cu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5"/>
          <p:cNvSpPr/>
          <p:nvPr/>
        </p:nvSpPr>
        <p:spPr>
          <a:xfrm>
            <a:off x="894240" y="5992200"/>
            <a:ext cx="5843520" cy="1654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passar nesse curso </a:t>
            </a:r>
            <a:br/>
            <a:r>
              <a:rPr b="0" lang="pt-BR" sz="34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                    com prob. 0,6</a:t>
            </a:r>
            <a:br/>
            <a:r>
              <a:rPr b="0" lang="pt-BR" sz="34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não passar com prob 0,4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69" name="CustomShape 6"/>
          <p:cNvSpPr/>
          <p:nvPr/>
        </p:nvSpPr>
        <p:spPr>
          <a:xfrm>
            <a:off x="6747120" y="6250680"/>
            <a:ext cx="4653360" cy="1137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R$100 com prob 0,1</a:t>
            </a:r>
            <a:br/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-R$100 com prob 0,9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406440" y="1905120"/>
            <a:ext cx="12191400" cy="4646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Estados do mundo ∈ </a:t>
            </a: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S</a:t>
            </a:r>
            <a:endParaRPr b="0" lang="pt-BR" sz="31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 ∈ </a:t>
            </a: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</a:t>
            </a:r>
            <a:endParaRPr b="0" lang="pt-BR" sz="31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Utilidade </a:t>
            </a: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U(s,a)</a:t>
            </a:r>
            <a:endParaRPr b="0" lang="pt-BR" sz="31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Sua preferência por estado s e ação a</a:t>
            </a:r>
            <a:endParaRPr b="0" lang="pt-BR" sz="31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Modelo probabilístico </a:t>
            </a: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Pr(s|a)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teoria da decisão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572" name="Group 3"/>
          <p:cNvGrpSpPr/>
          <p:nvPr/>
        </p:nvGrpSpPr>
        <p:grpSpPr>
          <a:xfrm>
            <a:off x="263160" y="6480000"/>
            <a:ext cx="11901600" cy="3057840"/>
            <a:chOff x="263160" y="6480000"/>
            <a:chExt cx="11901600" cy="3057840"/>
          </a:xfrm>
        </p:grpSpPr>
        <p:sp>
          <p:nvSpPr>
            <p:cNvPr id="573" name="CustomShape 4"/>
            <p:cNvSpPr/>
            <p:nvPr/>
          </p:nvSpPr>
          <p:spPr>
            <a:xfrm>
              <a:off x="648000" y="6840000"/>
              <a:ext cx="11516760" cy="2697840"/>
            </a:xfrm>
            <a:prstGeom prst="rect">
              <a:avLst/>
            </a:prstGeom>
            <a:solidFill>
              <a:srgbClr val="fff7c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5"/>
            <p:cNvSpPr/>
            <p:nvPr/>
          </p:nvSpPr>
          <p:spPr>
            <a:xfrm>
              <a:off x="263160" y="6480000"/>
              <a:ext cx="8612640" cy="479520"/>
            </a:xfrm>
            <a:prstGeom prst="rect">
              <a:avLst/>
            </a:prstGeom>
            <a:solidFill>
              <a:schemeClr val="accent5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 algn="ctr">
                <a:lnSpc>
                  <a:spcPct val="80000"/>
                </a:lnSpc>
              </a:pPr>
              <a:r>
                <a:rPr b="0" lang="pt-BR" sz="31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princípio da maximização de utilidade</a:t>
              </a:r>
              <a:endParaRPr b="0" lang="pt-BR" sz="3100" spc="-1" strike="noStrike">
                <a:latin typeface="Arial"/>
              </a:endParaRPr>
            </a:p>
          </p:txBody>
        </p:sp>
        <p:sp>
          <p:nvSpPr>
            <p:cNvPr id="575" name="CustomShape 6"/>
            <p:cNvSpPr/>
            <p:nvPr/>
          </p:nvSpPr>
          <p:spPr>
            <a:xfrm>
              <a:off x="966960" y="7092360"/>
              <a:ext cx="10121400" cy="6195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801"/>
                </a:spcBef>
              </a:pPr>
              <a:r>
                <a:rPr b="0" lang="pt-BR" sz="34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Ordene ações por valor esperado da utilidade </a:t>
              </a:r>
              <a:endParaRPr b="0" lang="pt-BR" sz="3400" spc="-1" strike="noStrike">
                <a:latin typeface="Arial"/>
              </a:endParaRPr>
            </a:p>
          </p:txBody>
        </p:sp>
        <p:pic>
          <p:nvPicPr>
            <p:cNvPr id="576" name="E(U|A=a)_=_sum_s.pdf" descr="E(U|A=a)_=_sum_s.pdf"/>
            <p:cNvPicPr/>
            <p:nvPr/>
          </p:nvPicPr>
          <p:blipFill>
            <a:blip r:embed="rId1"/>
            <a:stretch/>
          </p:blipFill>
          <p:spPr>
            <a:xfrm>
              <a:off x="3020400" y="8253720"/>
              <a:ext cx="7035120" cy="977040"/>
            </a:xfrm>
            <a:prstGeom prst="rect">
              <a:avLst/>
            </a:prstGeom>
            <a:ln w="1260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406440" y="177804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Carro usado custa R$</a:t>
            </a: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10000</a:t>
            </a:r>
            <a:endParaRPr b="0" lang="pt-BR" sz="31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Pode ser vendido após conserto por R$</a:t>
            </a: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11000</a:t>
            </a:r>
            <a:endParaRPr b="0" lang="pt-BR" sz="31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Conserto custa R$</a:t>
            </a: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400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se em boas condições, R$</a:t>
            </a: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2000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c.c.</a:t>
            </a:r>
            <a:endParaRPr b="0" lang="pt-BR" sz="31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Incerteza sobre estado</a:t>
            </a:r>
            <a:endParaRPr b="0" lang="pt-BR" sz="31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boas condições com prob. 0,8</a:t>
            </a:r>
            <a:endParaRPr b="0" lang="pt-BR" sz="31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Você deve comprá-lo?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579" name="CustomShape 3"/>
          <p:cNvSpPr/>
          <p:nvPr/>
        </p:nvSpPr>
        <p:spPr>
          <a:xfrm>
            <a:off x="8055720" y="4812480"/>
            <a:ext cx="3159720" cy="71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0,2*(-1000) + 0,8*(600)</a:t>
            </a:r>
            <a:br/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 R$280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80" name="CustomShape 4"/>
          <p:cNvSpPr/>
          <p:nvPr/>
        </p:nvSpPr>
        <p:spPr>
          <a:xfrm>
            <a:off x="63000" y="8952120"/>
            <a:ext cx="6153120" cy="528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E(U|comprar) &gt; E(U|não comprar)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81" name="CustomShape 5"/>
          <p:cNvSpPr/>
          <p:nvPr/>
        </p:nvSpPr>
        <p:spPr>
          <a:xfrm>
            <a:off x="5271120" y="6361560"/>
            <a:ext cx="843480" cy="57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Sim</a:t>
            </a:r>
            <a:endParaRPr b="0" lang="pt-BR" sz="3100" spc="-1" strike="noStrike">
              <a:latin typeface="Arial"/>
            </a:endParaRPr>
          </a:p>
        </p:txBody>
      </p:sp>
      <p:pic>
        <p:nvPicPr>
          <p:cNvPr id="582" name="thick_tikzstyle_.pdf" descr="thick_tikzstyle_.pdf"/>
          <p:cNvPicPr/>
          <p:nvPr/>
        </p:nvPicPr>
        <p:blipFill>
          <a:blip r:embed="rId1"/>
          <a:stretch/>
        </p:blipFill>
        <p:spPr>
          <a:xfrm>
            <a:off x="3848760" y="5283000"/>
            <a:ext cx="8775000" cy="42030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06440" y="673200"/>
            <a:ext cx="629856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contexto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406440" y="1890000"/>
            <a:ext cx="12191400" cy="6960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661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I - Busca em espaço de estados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II – Raciocínio Logico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800" spc="-1" strike="noStrike">
              <a:latin typeface="Arial"/>
            </a:endParaRPr>
          </a:p>
          <a:p>
            <a:pPr marL="3661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Parte III - Raciocínio Probabilístico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Raciocínio estático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Raciocínio temporal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Tomada de decisão sob incerteza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3661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Parte IV - Aprendizado de máquina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1497240" y="1078200"/>
            <a:ext cx="9146160" cy="33001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MarkovChain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(p,Actions):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X[0] = [ (0,0) ] </a:t>
            </a:r>
            <a:r>
              <a:rPr b="0" lang="pt-BR" sz="1000" spc="-1" strike="noStrike">
                <a:solidFill>
                  <a:srgbClr val="a6aaa9"/>
                </a:solidFill>
                <a:latin typeface="Monaco"/>
                <a:ea typeface="Monaco"/>
              </a:rPr>
              <a:t># s</a:t>
            </a:r>
            <a:r>
              <a:rPr b="0" lang="pt-BR" sz="1000" spc="-1" strike="noStrike" baseline="-5000">
                <a:solidFill>
                  <a:srgbClr val="a6aaa9"/>
                </a:solidFill>
                <a:latin typeface="Monaco"/>
                <a:ea typeface="Monaco"/>
              </a:rPr>
              <a:t>0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for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i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in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range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(1,len(Actions)):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Actions[i] ==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“DOWN”: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u = random.random()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u &lt;= 0.4: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elif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u &lt;= 0.9: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(0,1) 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else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(0,2)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elif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Actions[i] ==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“RIGHT”: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u = random.random()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u &lt;= 0.4: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elif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u &lt;= 0.9: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(1,0) 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else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(2,0)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X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584" name="CustomShape 2"/>
          <p:cNvSpPr/>
          <p:nvPr/>
        </p:nvSpPr>
        <p:spPr>
          <a:xfrm>
            <a:off x="406440" y="457200"/>
            <a:ext cx="11175120" cy="456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4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decisões sequenciais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85" name="CustomShape 3"/>
          <p:cNvSpPr/>
          <p:nvPr/>
        </p:nvSpPr>
        <p:spPr>
          <a:xfrm>
            <a:off x="406440" y="4648320"/>
            <a:ext cx="12191400" cy="317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179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Como escolher sequência de ações ↓ e →?</a:t>
            </a:r>
            <a:endParaRPr b="0" lang="pt-BR" sz="3200" spc="-1" strike="noStrike">
              <a:latin typeface="Arial"/>
            </a:endParaRPr>
          </a:p>
          <a:p>
            <a:pPr lvl="1" marL="774360" indent="-35568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|A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,…A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,A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3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,A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3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)…Pr(X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N-1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,A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</a:t>
            </a:r>
            <a:endParaRPr b="0" lang="pt-BR" sz="2540" spc="-1" strike="noStrike">
              <a:latin typeface="Arial"/>
            </a:endParaRPr>
          </a:p>
          <a:p>
            <a:pPr lvl="1" marL="8355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U(x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1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N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, a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1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,…,a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N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 </a:t>
            </a:r>
            <a:endParaRPr b="0" lang="pt-BR" sz="3200" spc="-1" strike="noStrike">
              <a:latin typeface="Arial"/>
            </a:endParaRPr>
          </a:p>
        </p:txBody>
      </p:sp>
      <p:grpSp>
        <p:nvGrpSpPr>
          <p:cNvPr id="586" name="Group 4"/>
          <p:cNvGrpSpPr/>
          <p:nvPr/>
        </p:nvGrpSpPr>
        <p:grpSpPr>
          <a:xfrm>
            <a:off x="5700600" y="1230120"/>
            <a:ext cx="4558680" cy="3174480"/>
            <a:chOff x="5700600" y="1230120"/>
            <a:chExt cx="4558680" cy="3174480"/>
          </a:xfrm>
        </p:grpSpPr>
        <p:pic>
          <p:nvPicPr>
            <p:cNvPr id="587" name="Image" descr="Image"/>
            <p:cNvPicPr/>
            <p:nvPr/>
          </p:nvPicPr>
          <p:blipFill>
            <a:blip r:embed="rId1"/>
            <a:stretch/>
          </p:blipFill>
          <p:spPr>
            <a:xfrm>
              <a:off x="7364160" y="12301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88" name="Image" descr="Image"/>
            <p:cNvPicPr/>
            <p:nvPr/>
          </p:nvPicPr>
          <p:blipFill>
            <a:blip r:embed="rId2"/>
            <a:stretch/>
          </p:blipFill>
          <p:spPr>
            <a:xfrm>
              <a:off x="6818040" y="1547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89" name="Image" descr="Image"/>
            <p:cNvPicPr/>
            <p:nvPr/>
          </p:nvPicPr>
          <p:blipFill>
            <a:blip r:embed="rId3"/>
            <a:stretch/>
          </p:blipFill>
          <p:spPr>
            <a:xfrm>
              <a:off x="6259320" y="1871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0" name="Image" descr="Image"/>
            <p:cNvPicPr/>
            <p:nvPr/>
          </p:nvPicPr>
          <p:blipFill>
            <a:blip r:embed="rId4"/>
            <a:stretch/>
          </p:blipFill>
          <p:spPr>
            <a:xfrm>
              <a:off x="5700600" y="22017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1" name="Image" descr="Image"/>
            <p:cNvPicPr/>
            <p:nvPr/>
          </p:nvPicPr>
          <p:blipFill>
            <a:blip r:embed="rId5"/>
            <a:stretch/>
          </p:blipFill>
          <p:spPr>
            <a:xfrm>
              <a:off x="7911720" y="1547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2" name="Image" descr="Image"/>
            <p:cNvPicPr/>
            <p:nvPr/>
          </p:nvPicPr>
          <p:blipFill>
            <a:blip r:embed="rId6"/>
            <a:stretch/>
          </p:blipFill>
          <p:spPr>
            <a:xfrm>
              <a:off x="7351560" y="1871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3" name="Image" descr="Image"/>
            <p:cNvPicPr/>
            <p:nvPr/>
          </p:nvPicPr>
          <p:blipFill>
            <a:blip r:embed="rId7"/>
            <a:stretch/>
          </p:blipFill>
          <p:spPr>
            <a:xfrm>
              <a:off x="6794280" y="22017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4" name="Image" descr="Image"/>
            <p:cNvPicPr/>
            <p:nvPr/>
          </p:nvPicPr>
          <p:blipFill>
            <a:blip r:embed="rId8"/>
            <a:stretch/>
          </p:blipFill>
          <p:spPr>
            <a:xfrm>
              <a:off x="6248160" y="2512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5" name="Image" descr="Image"/>
            <p:cNvPicPr/>
            <p:nvPr/>
          </p:nvPicPr>
          <p:blipFill>
            <a:blip r:embed="rId9"/>
            <a:stretch/>
          </p:blipFill>
          <p:spPr>
            <a:xfrm>
              <a:off x="8457840" y="1852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6" name="Image" descr="Image"/>
            <p:cNvPicPr/>
            <p:nvPr/>
          </p:nvPicPr>
          <p:blipFill>
            <a:blip r:embed="rId10"/>
            <a:stretch/>
          </p:blipFill>
          <p:spPr>
            <a:xfrm>
              <a:off x="7899120" y="21891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7" name="Image" descr="Image"/>
            <p:cNvPicPr/>
            <p:nvPr/>
          </p:nvPicPr>
          <p:blipFill>
            <a:blip r:embed="rId11"/>
            <a:stretch/>
          </p:blipFill>
          <p:spPr>
            <a:xfrm>
              <a:off x="7351560" y="2512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8" name="Image" descr="Image"/>
            <p:cNvPicPr/>
            <p:nvPr/>
          </p:nvPicPr>
          <p:blipFill>
            <a:blip r:embed="rId12"/>
            <a:stretch/>
          </p:blipFill>
          <p:spPr>
            <a:xfrm>
              <a:off x="6792840" y="28177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99" name="Image" descr="Image"/>
            <p:cNvPicPr/>
            <p:nvPr/>
          </p:nvPicPr>
          <p:blipFill>
            <a:blip r:embed="rId13"/>
            <a:stretch/>
          </p:blipFill>
          <p:spPr>
            <a:xfrm>
              <a:off x="8989920" y="21762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0" name="Image" descr="Image"/>
            <p:cNvPicPr/>
            <p:nvPr/>
          </p:nvPicPr>
          <p:blipFill>
            <a:blip r:embed="rId14"/>
            <a:stretch/>
          </p:blipFill>
          <p:spPr>
            <a:xfrm>
              <a:off x="8445240" y="2512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1" name="Image" descr="Image"/>
            <p:cNvPicPr/>
            <p:nvPr/>
          </p:nvPicPr>
          <p:blipFill>
            <a:blip r:embed="rId15"/>
            <a:stretch/>
          </p:blipFill>
          <p:spPr>
            <a:xfrm>
              <a:off x="7899120" y="28177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2" name="Image" descr="Image"/>
            <p:cNvPicPr/>
            <p:nvPr/>
          </p:nvPicPr>
          <p:blipFill>
            <a:blip r:embed="rId16"/>
            <a:stretch/>
          </p:blipFill>
          <p:spPr>
            <a:xfrm>
              <a:off x="7338960" y="31352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3" name="Image" descr="Image"/>
            <p:cNvPicPr/>
            <p:nvPr/>
          </p:nvPicPr>
          <p:blipFill>
            <a:blip r:embed="rId17"/>
            <a:stretch/>
          </p:blipFill>
          <p:spPr>
            <a:xfrm>
              <a:off x="6124680" y="2017440"/>
              <a:ext cx="354960" cy="634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04" name="Image" descr="Image"/>
            <p:cNvPicPr/>
            <p:nvPr/>
          </p:nvPicPr>
          <p:blipFill>
            <a:blip r:embed="rId18"/>
            <a:stretch/>
          </p:blipFill>
          <p:spPr>
            <a:xfrm>
              <a:off x="8989920" y="1673280"/>
              <a:ext cx="1269360" cy="8262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605" name="Line 5"/>
          <p:cNvSpPr/>
          <p:nvPr/>
        </p:nvSpPr>
        <p:spPr>
          <a:xfrm>
            <a:off x="6395040" y="2723400"/>
            <a:ext cx="475200" cy="27180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Line 6"/>
          <p:cNvSpPr/>
          <p:nvPr/>
        </p:nvSpPr>
        <p:spPr>
          <a:xfrm>
            <a:off x="6350760" y="2542320"/>
            <a:ext cx="1047960" cy="63396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7"/>
          <p:cNvSpPr/>
          <p:nvPr/>
        </p:nvSpPr>
        <p:spPr>
          <a:xfrm>
            <a:off x="6941880" y="310284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08" name="CustomShape 8"/>
          <p:cNvSpPr/>
          <p:nvPr/>
        </p:nvSpPr>
        <p:spPr>
          <a:xfrm>
            <a:off x="6241680" y="279972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09" name="CustomShape 9"/>
          <p:cNvSpPr/>
          <p:nvPr/>
        </p:nvSpPr>
        <p:spPr>
          <a:xfrm>
            <a:off x="5794200" y="295056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0" name="CustomShape 10"/>
          <p:cNvSpPr/>
          <p:nvPr/>
        </p:nvSpPr>
        <p:spPr>
          <a:xfrm>
            <a:off x="6374160" y="3209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1" name="CustomShape 11"/>
          <p:cNvSpPr/>
          <p:nvPr/>
        </p:nvSpPr>
        <p:spPr>
          <a:xfrm>
            <a:off x="6890760" y="354744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2" name="CustomShape 12"/>
          <p:cNvSpPr/>
          <p:nvPr/>
        </p:nvSpPr>
        <p:spPr>
          <a:xfrm>
            <a:off x="7419960" y="385236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3" name="CustomShape 13"/>
          <p:cNvSpPr/>
          <p:nvPr/>
        </p:nvSpPr>
        <p:spPr>
          <a:xfrm>
            <a:off x="7991280" y="385236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4" name="CustomShape 14"/>
          <p:cNvSpPr/>
          <p:nvPr/>
        </p:nvSpPr>
        <p:spPr>
          <a:xfrm>
            <a:off x="8562960" y="35856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5" name="CustomShape 15"/>
          <p:cNvSpPr/>
          <p:nvPr/>
        </p:nvSpPr>
        <p:spPr>
          <a:xfrm>
            <a:off x="9109080" y="324756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6" name="CustomShape 16"/>
          <p:cNvSpPr/>
          <p:nvPr/>
        </p:nvSpPr>
        <p:spPr>
          <a:xfrm>
            <a:off x="10023480" y="2696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17" name="Line 17"/>
          <p:cNvSpPr/>
          <p:nvPr/>
        </p:nvSpPr>
        <p:spPr>
          <a:xfrm flipV="1">
            <a:off x="6395040" y="2361600"/>
            <a:ext cx="475560" cy="32364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Line 18"/>
          <p:cNvSpPr/>
          <p:nvPr/>
        </p:nvSpPr>
        <p:spPr>
          <a:xfrm flipV="1">
            <a:off x="6350760" y="1941840"/>
            <a:ext cx="905040" cy="60048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19"/>
          <p:cNvSpPr/>
          <p:nvPr/>
        </p:nvSpPr>
        <p:spPr>
          <a:xfrm>
            <a:off x="7248960" y="173124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0" name="CustomShape 20"/>
          <p:cNvSpPr/>
          <p:nvPr/>
        </p:nvSpPr>
        <p:spPr>
          <a:xfrm>
            <a:off x="6796080" y="211968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1209240" y="970200"/>
            <a:ext cx="9146160" cy="33001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MarkovChain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(p,Actions):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X[0] = [ (0,0) ] </a:t>
            </a:r>
            <a:r>
              <a:rPr b="0" lang="pt-BR" sz="1000" spc="-1" strike="noStrike">
                <a:solidFill>
                  <a:srgbClr val="a6aaa9"/>
                </a:solidFill>
                <a:latin typeface="Monaco"/>
                <a:ea typeface="Monaco"/>
              </a:rPr>
              <a:t># s</a:t>
            </a:r>
            <a:r>
              <a:rPr b="0" lang="pt-BR" sz="1000" spc="-1" strike="noStrike" baseline="-5000">
                <a:solidFill>
                  <a:srgbClr val="a6aaa9"/>
                </a:solidFill>
                <a:latin typeface="Monaco"/>
                <a:ea typeface="Monaco"/>
              </a:rPr>
              <a:t>0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for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i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in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range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(1,len(Actions)):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Actions[i] ==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“DOWN”: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u = random.random()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u &lt;= 0.4: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elif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u &lt;= 0.9: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(0,1) 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else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(0,2)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elif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Actions[i] ==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“RIGHT”: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u = random.random()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u &lt;= 0.4: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elif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u &lt;= 0.9: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(1,0) 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else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: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1000" spc="-1" strike="noStrike">
                <a:solidFill>
                  <a:srgbClr val="ffe989"/>
                </a:solidFill>
                <a:latin typeface="Monaco"/>
                <a:ea typeface="Monaco"/>
              </a:rPr>
              <a:t>(2,0)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)</a:t>
            </a:r>
            <a:br/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1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1000" spc="-1" strike="noStrike">
                <a:solidFill>
                  <a:srgbClr val="ffffff"/>
                </a:solidFill>
                <a:latin typeface="Monaco"/>
                <a:ea typeface="Monaco"/>
              </a:rPr>
              <a:t> X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406440" y="457200"/>
            <a:ext cx="11175120" cy="456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4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decisões sequenciais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23" name="CustomShape 3"/>
          <p:cNvSpPr/>
          <p:nvPr/>
        </p:nvSpPr>
        <p:spPr>
          <a:xfrm>
            <a:off x="406440" y="4648320"/>
            <a:ext cx="12191400" cy="3174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179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Como escolher sequência de ações ↓ e →?</a:t>
            </a:r>
            <a:endParaRPr b="0" lang="pt-BR" sz="3200" spc="-1" strike="noStrike">
              <a:latin typeface="Arial"/>
            </a:endParaRPr>
          </a:p>
          <a:p>
            <a:pPr lvl="1" marL="774360" indent="-355680">
              <a:lnSpc>
                <a:spcPct val="100000"/>
              </a:lnSpc>
              <a:spcBef>
                <a:spcPts val="2200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|A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,…A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,A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3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,A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3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)…Pr(X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N-1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,A</a:t>
            </a:r>
            <a:r>
              <a:rPr b="0" lang="pt-BR" sz="2539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54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</a:t>
            </a:r>
            <a:endParaRPr b="0" lang="pt-BR" sz="2540" spc="-1" strike="noStrike">
              <a:latin typeface="Arial"/>
            </a:endParaRPr>
          </a:p>
          <a:p>
            <a:pPr lvl="1" marL="8355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U(x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1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N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, a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1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,…,a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N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) = Σ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i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 R(x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i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, a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i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)</a:t>
            </a:r>
            <a:endParaRPr b="0" lang="pt-BR" sz="3200" spc="-1" strike="noStrike">
              <a:latin typeface="Arial"/>
            </a:endParaRPr>
          </a:p>
          <a:p>
            <a:pPr lvl="1" marL="8355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R(x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i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, a</a:t>
            </a:r>
            <a:r>
              <a:rPr b="0" lang="pt-BR" sz="32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i</a:t>
            </a:r>
            <a:r>
              <a:rPr b="0" lang="pt-BR" sz="32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) = </a:t>
            </a:r>
            <a:endParaRPr b="0" lang="pt-BR" sz="3200" spc="-1" strike="noStrike">
              <a:latin typeface="Arial"/>
            </a:endParaRPr>
          </a:p>
        </p:txBody>
      </p:sp>
      <p:grpSp>
        <p:nvGrpSpPr>
          <p:cNvPr id="624" name="Group 4"/>
          <p:cNvGrpSpPr/>
          <p:nvPr/>
        </p:nvGrpSpPr>
        <p:grpSpPr>
          <a:xfrm>
            <a:off x="4944600" y="906120"/>
            <a:ext cx="4558680" cy="3174480"/>
            <a:chOff x="4944600" y="906120"/>
            <a:chExt cx="4558680" cy="3174480"/>
          </a:xfrm>
        </p:grpSpPr>
        <p:pic>
          <p:nvPicPr>
            <p:cNvPr id="625" name="Image" descr="Image"/>
            <p:cNvPicPr/>
            <p:nvPr/>
          </p:nvPicPr>
          <p:blipFill>
            <a:blip r:embed="rId1"/>
            <a:stretch/>
          </p:blipFill>
          <p:spPr>
            <a:xfrm>
              <a:off x="6608160" y="9061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26" name="Image" descr="Image"/>
            <p:cNvPicPr/>
            <p:nvPr/>
          </p:nvPicPr>
          <p:blipFill>
            <a:blip r:embed="rId2"/>
            <a:stretch/>
          </p:blipFill>
          <p:spPr>
            <a:xfrm>
              <a:off x="6062040" y="1223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27" name="Image" descr="Image"/>
            <p:cNvPicPr/>
            <p:nvPr/>
          </p:nvPicPr>
          <p:blipFill>
            <a:blip r:embed="rId3"/>
            <a:stretch/>
          </p:blipFill>
          <p:spPr>
            <a:xfrm>
              <a:off x="5503320" y="1547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28" name="Image" descr="Image"/>
            <p:cNvPicPr/>
            <p:nvPr/>
          </p:nvPicPr>
          <p:blipFill>
            <a:blip r:embed="rId4"/>
            <a:stretch/>
          </p:blipFill>
          <p:spPr>
            <a:xfrm>
              <a:off x="4944600" y="18777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29" name="Image" descr="Image"/>
            <p:cNvPicPr/>
            <p:nvPr/>
          </p:nvPicPr>
          <p:blipFill>
            <a:blip r:embed="rId5"/>
            <a:stretch/>
          </p:blipFill>
          <p:spPr>
            <a:xfrm>
              <a:off x="7155720" y="1223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30" name="Image" descr="Image"/>
            <p:cNvPicPr/>
            <p:nvPr/>
          </p:nvPicPr>
          <p:blipFill>
            <a:blip r:embed="rId6"/>
            <a:stretch/>
          </p:blipFill>
          <p:spPr>
            <a:xfrm>
              <a:off x="6595560" y="1547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31" name="Image" descr="Image"/>
            <p:cNvPicPr/>
            <p:nvPr/>
          </p:nvPicPr>
          <p:blipFill>
            <a:blip r:embed="rId7"/>
            <a:stretch/>
          </p:blipFill>
          <p:spPr>
            <a:xfrm>
              <a:off x="6038280" y="18777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32" name="Image" descr="Image"/>
            <p:cNvPicPr/>
            <p:nvPr/>
          </p:nvPicPr>
          <p:blipFill>
            <a:blip r:embed="rId8"/>
            <a:stretch/>
          </p:blipFill>
          <p:spPr>
            <a:xfrm>
              <a:off x="5492160" y="2188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33" name="Image" descr="Image"/>
            <p:cNvPicPr/>
            <p:nvPr/>
          </p:nvPicPr>
          <p:blipFill>
            <a:blip r:embed="rId9"/>
            <a:stretch/>
          </p:blipFill>
          <p:spPr>
            <a:xfrm>
              <a:off x="7701840" y="1528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34" name="Image" descr="Image"/>
            <p:cNvPicPr/>
            <p:nvPr/>
          </p:nvPicPr>
          <p:blipFill>
            <a:blip r:embed="rId10"/>
            <a:stretch/>
          </p:blipFill>
          <p:spPr>
            <a:xfrm>
              <a:off x="7143120" y="18651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35" name="Image" descr="Image"/>
            <p:cNvPicPr/>
            <p:nvPr/>
          </p:nvPicPr>
          <p:blipFill>
            <a:blip r:embed="rId11"/>
            <a:stretch/>
          </p:blipFill>
          <p:spPr>
            <a:xfrm>
              <a:off x="6595560" y="2188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36" name="Image" descr="Image"/>
            <p:cNvPicPr/>
            <p:nvPr/>
          </p:nvPicPr>
          <p:blipFill>
            <a:blip r:embed="rId12"/>
            <a:stretch/>
          </p:blipFill>
          <p:spPr>
            <a:xfrm>
              <a:off x="6036840" y="24937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37" name="Image" descr="Image"/>
            <p:cNvPicPr/>
            <p:nvPr/>
          </p:nvPicPr>
          <p:blipFill>
            <a:blip r:embed="rId13"/>
            <a:stretch/>
          </p:blipFill>
          <p:spPr>
            <a:xfrm>
              <a:off x="8233920" y="18522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38" name="Image" descr="Image"/>
            <p:cNvPicPr/>
            <p:nvPr/>
          </p:nvPicPr>
          <p:blipFill>
            <a:blip r:embed="rId14"/>
            <a:stretch/>
          </p:blipFill>
          <p:spPr>
            <a:xfrm>
              <a:off x="7689240" y="2188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39" name="Image" descr="Image"/>
            <p:cNvPicPr/>
            <p:nvPr/>
          </p:nvPicPr>
          <p:blipFill>
            <a:blip r:embed="rId15"/>
            <a:stretch/>
          </p:blipFill>
          <p:spPr>
            <a:xfrm>
              <a:off x="7143120" y="24937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0" name="Image" descr="Image"/>
            <p:cNvPicPr/>
            <p:nvPr/>
          </p:nvPicPr>
          <p:blipFill>
            <a:blip r:embed="rId16"/>
            <a:stretch/>
          </p:blipFill>
          <p:spPr>
            <a:xfrm>
              <a:off x="6582960" y="28112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1" name="Image" descr="Image"/>
            <p:cNvPicPr/>
            <p:nvPr/>
          </p:nvPicPr>
          <p:blipFill>
            <a:blip r:embed="rId17"/>
            <a:stretch/>
          </p:blipFill>
          <p:spPr>
            <a:xfrm>
              <a:off x="5368680" y="1693440"/>
              <a:ext cx="354960" cy="634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42" name="Image" descr="Image"/>
            <p:cNvPicPr/>
            <p:nvPr/>
          </p:nvPicPr>
          <p:blipFill>
            <a:blip r:embed="rId18"/>
            <a:stretch/>
          </p:blipFill>
          <p:spPr>
            <a:xfrm>
              <a:off x="8233920" y="1349280"/>
              <a:ext cx="1269360" cy="8262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643" name="Line 5"/>
          <p:cNvSpPr/>
          <p:nvPr/>
        </p:nvSpPr>
        <p:spPr>
          <a:xfrm>
            <a:off x="5747040" y="2291400"/>
            <a:ext cx="475200" cy="27180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Line 6"/>
          <p:cNvSpPr/>
          <p:nvPr/>
        </p:nvSpPr>
        <p:spPr>
          <a:xfrm>
            <a:off x="5702760" y="2110320"/>
            <a:ext cx="1047960" cy="63396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7"/>
          <p:cNvSpPr/>
          <p:nvPr/>
        </p:nvSpPr>
        <p:spPr>
          <a:xfrm>
            <a:off x="6293880" y="267084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46" name="CustomShape 8"/>
          <p:cNvSpPr/>
          <p:nvPr/>
        </p:nvSpPr>
        <p:spPr>
          <a:xfrm>
            <a:off x="5593680" y="236772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47" name="CustomShape 9"/>
          <p:cNvSpPr/>
          <p:nvPr/>
        </p:nvSpPr>
        <p:spPr>
          <a:xfrm>
            <a:off x="5146200" y="251856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48" name="CustomShape 10"/>
          <p:cNvSpPr/>
          <p:nvPr/>
        </p:nvSpPr>
        <p:spPr>
          <a:xfrm>
            <a:off x="5726160" y="2777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49" name="CustomShape 11"/>
          <p:cNvSpPr/>
          <p:nvPr/>
        </p:nvSpPr>
        <p:spPr>
          <a:xfrm>
            <a:off x="6242760" y="311544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50" name="CustomShape 12"/>
          <p:cNvSpPr/>
          <p:nvPr/>
        </p:nvSpPr>
        <p:spPr>
          <a:xfrm>
            <a:off x="6771960" y="342036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51" name="CustomShape 13"/>
          <p:cNvSpPr/>
          <p:nvPr/>
        </p:nvSpPr>
        <p:spPr>
          <a:xfrm>
            <a:off x="7343280" y="342036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52" name="CustomShape 14"/>
          <p:cNvSpPr/>
          <p:nvPr/>
        </p:nvSpPr>
        <p:spPr>
          <a:xfrm>
            <a:off x="7914960" y="31536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53" name="CustomShape 15"/>
          <p:cNvSpPr/>
          <p:nvPr/>
        </p:nvSpPr>
        <p:spPr>
          <a:xfrm>
            <a:off x="8461080" y="281556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54" name="CustomShape 16"/>
          <p:cNvSpPr/>
          <p:nvPr/>
        </p:nvSpPr>
        <p:spPr>
          <a:xfrm>
            <a:off x="9375480" y="2264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55" name="Line 17"/>
          <p:cNvSpPr/>
          <p:nvPr/>
        </p:nvSpPr>
        <p:spPr>
          <a:xfrm flipV="1">
            <a:off x="5747040" y="1929600"/>
            <a:ext cx="475560" cy="32364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Line 18"/>
          <p:cNvSpPr/>
          <p:nvPr/>
        </p:nvSpPr>
        <p:spPr>
          <a:xfrm flipV="1">
            <a:off x="5702760" y="1509840"/>
            <a:ext cx="905040" cy="60048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19"/>
          <p:cNvSpPr/>
          <p:nvPr/>
        </p:nvSpPr>
        <p:spPr>
          <a:xfrm>
            <a:off x="6600960" y="129924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58" name="CustomShape 20"/>
          <p:cNvSpPr/>
          <p:nvPr/>
        </p:nvSpPr>
        <p:spPr>
          <a:xfrm>
            <a:off x="6148080" y="168768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659" name="Table 21"/>
          <p:cNvGraphicFramePr/>
          <p:nvPr/>
        </p:nvGraphicFramePr>
        <p:xfrm>
          <a:off x="3239280" y="7028640"/>
          <a:ext cx="2547000" cy="2547000"/>
        </p:xfrm>
        <a:graphic>
          <a:graphicData uri="http://schemas.openxmlformats.org/drawingml/2006/table">
            <a:tbl>
              <a:tblPr/>
              <a:tblGrid>
                <a:gridCol w="636840"/>
                <a:gridCol w="636840"/>
                <a:gridCol w="636840"/>
                <a:gridCol w="636840"/>
              </a:tblGrid>
              <a:tr h="63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-1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-1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63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-10k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-10k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63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-10k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6368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-10k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800" spc="-1" strike="noStrike">
                          <a:solidFill>
                            <a:srgbClr val="c41c2d"/>
                          </a:solidFill>
                          <a:latin typeface="DIN Condensed Bold"/>
                          <a:ea typeface="DIN Condensed Bold"/>
                        </a:rPr>
                        <a:t>100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ustomShape 1"/>
          <p:cNvSpPr/>
          <p:nvPr/>
        </p:nvSpPr>
        <p:spPr>
          <a:xfrm>
            <a:off x="406440" y="1905120"/>
            <a:ext cx="12191400" cy="7535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Conjunto de estados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</a:t>
            </a:r>
            <a:endParaRPr b="0" lang="pt-BR" sz="34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Conjunto de ações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</a:t>
            </a:r>
            <a:endParaRPr b="0" lang="pt-BR" sz="34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A(s): ações aplicáveis em s </a:t>
            </a:r>
            <a:endParaRPr b="0" lang="pt-BR" sz="34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Função de transição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T(s,a,s’) = Pr(S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t+1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=s’|S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=s,A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=a)</a:t>
            </a:r>
            <a:endParaRPr b="0" lang="pt-BR" sz="34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Função de “recompensa”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R(s,a)</a:t>
            </a:r>
            <a:endParaRPr b="0" lang="pt-BR" sz="34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pode ser negativa</a:t>
            </a:r>
            <a:endParaRPr b="0" lang="pt-BR" sz="34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 inicial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endParaRPr b="0" lang="pt-BR" sz="34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Estados terminais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61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processos de decisão markovianos (MDP)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662" name="Group 3"/>
          <p:cNvGrpSpPr/>
          <p:nvPr/>
        </p:nvGrpSpPr>
        <p:grpSpPr>
          <a:xfrm>
            <a:off x="8142120" y="6233400"/>
            <a:ext cx="4558680" cy="3174480"/>
            <a:chOff x="8142120" y="6233400"/>
            <a:chExt cx="4558680" cy="3174480"/>
          </a:xfrm>
        </p:grpSpPr>
        <p:pic>
          <p:nvPicPr>
            <p:cNvPr id="663" name="Image" descr="Image"/>
            <p:cNvPicPr/>
            <p:nvPr/>
          </p:nvPicPr>
          <p:blipFill>
            <a:blip r:embed="rId1"/>
            <a:stretch/>
          </p:blipFill>
          <p:spPr>
            <a:xfrm>
              <a:off x="9806040" y="62334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64" name="Image" descr="Image"/>
            <p:cNvPicPr/>
            <p:nvPr/>
          </p:nvPicPr>
          <p:blipFill>
            <a:blip r:embed="rId2"/>
            <a:stretch/>
          </p:blipFill>
          <p:spPr>
            <a:xfrm>
              <a:off x="9259920" y="65509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65" name="Image" descr="Image"/>
            <p:cNvPicPr/>
            <p:nvPr/>
          </p:nvPicPr>
          <p:blipFill>
            <a:blip r:embed="rId3"/>
            <a:stretch/>
          </p:blipFill>
          <p:spPr>
            <a:xfrm>
              <a:off x="8701200" y="6874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66" name="Image" descr="Image"/>
            <p:cNvPicPr/>
            <p:nvPr/>
          </p:nvPicPr>
          <p:blipFill>
            <a:blip r:embed="rId4"/>
            <a:stretch/>
          </p:blipFill>
          <p:spPr>
            <a:xfrm>
              <a:off x="8142120" y="72050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67" name="Image" descr="Image"/>
            <p:cNvPicPr/>
            <p:nvPr/>
          </p:nvPicPr>
          <p:blipFill>
            <a:blip r:embed="rId5"/>
            <a:stretch/>
          </p:blipFill>
          <p:spPr>
            <a:xfrm>
              <a:off x="10353600" y="65509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68" name="Image" descr="Image"/>
            <p:cNvPicPr/>
            <p:nvPr/>
          </p:nvPicPr>
          <p:blipFill>
            <a:blip r:embed="rId6"/>
            <a:stretch/>
          </p:blipFill>
          <p:spPr>
            <a:xfrm>
              <a:off x="9793440" y="6874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69" name="Image" descr="Image"/>
            <p:cNvPicPr/>
            <p:nvPr/>
          </p:nvPicPr>
          <p:blipFill>
            <a:blip r:embed="rId7"/>
            <a:stretch/>
          </p:blipFill>
          <p:spPr>
            <a:xfrm>
              <a:off x="9236160" y="72050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70" name="Image" descr="Image"/>
            <p:cNvPicPr/>
            <p:nvPr/>
          </p:nvPicPr>
          <p:blipFill>
            <a:blip r:embed="rId8"/>
            <a:stretch/>
          </p:blipFill>
          <p:spPr>
            <a:xfrm>
              <a:off x="8690040" y="75160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71" name="Image" descr="Image"/>
            <p:cNvPicPr/>
            <p:nvPr/>
          </p:nvPicPr>
          <p:blipFill>
            <a:blip r:embed="rId9"/>
            <a:stretch/>
          </p:blipFill>
          <p:spPr>
            <a:xfrm>
              <a:off x="10899720" y="68554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72" name="Image" descr="Image"/>
            <p:cNvPicPr/>
            <p:nvPr/>
          </p:nvPicPr>
          <p:blipFill>
            <a:blip r:embed="rId10"/>
            <a:stretch/>
          </p:blipFill>
          <p:spPr>
            <a:xfrm>
              <a:off x="10341000" y="71920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73" name="Image" descr="Image"/>
            <p:cNvPicPr/>
            <p:nvPr/>
          </p:nvPicPr>
          <p:blipFill>
            <a:blip r:embed="rId11"/>
            <a:stretch/>
          </p:blipFill>
          <p:spPr>
            <a:xfrm>
              <a:off x="9793440" y="75160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74" name="Image" descr="Image"/>
            <p:cNvPicPr/>
            <p:nvPr/>
          </p:nvPicPr>
          <p:blipFill>
            <a:blip r:embed="rId12"/>
            <a:stretch/>
          </p:blipFill>
          <p:spPr>
            <a:xfrm>
              <a:off x="9234360" y="7821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75" name="Image" descr="Image"/>
            <p:cNvPicPr/>
            <p:nvPr/>
          </p:nvPicPr>
          <p:blipFill>
            <a:blip r:embed="rId13"/>
            <a:stretch/>
          </p:blipFill>
          <p:spPr>
            <a:xfrm>
              <a:off x="11431440" y="71794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76" name="Image" descr="Image"/>
            <p:cNvPicPr/>
            <p:nvPr/>
          </p:nvPicPr>
          <p:blipFill>
            <a:blip r:embed="rId14"/>
            <a:stretch/>
          </p:blipFill>
          <p:spPr>
            <a:xfrm>
              <a:off x="10887120" y="75160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77" name="Image" descr="Image"/>
            <p:cNvPicPr/>
            <p:nvPr/>
          </p:nvPicPr>
          <p:blipFill>
            <a:blip r:embed="rId15"/>
            <a:stretch/>
          </p:blipFill>
          <p:spPr>
            <a:xfrm>
              <a:off x="10341000" y="7821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78" name="Image" descr="Image"/>
            <p:cNvPicPr/>
            <p:nvPr/>
          </p:nvPicPr>
          <p:blipFill>
            <a:blip r:embed="rId16"/>
            <a:stretch/>
          </p:blipFill>
          <p:spPr>
            <a:xfrm>
              <a:off x="9780480" y="81385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79" name="Image" descr="Image"/>
            <p:cNvPicPr/>
            <p:nvPr/>
          </p:nvPicPr>
          <p:blipFill>
            <a:blip r:embed="rId17"/>
            <a:stretch/>
          </p:blipFill>
          <p:spPr>
            <a:xfrm>
              <a:off x="8566560" y="7020720"/>
              <a:ext cx="354960" cy="634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680" name="Image" descr="Image"/>
            <p:cNvPicPr/>
            <p:nvPr/>
          </p:nvPicPr>
          <p:blipFill>
            <a:blip r:embed="rId18"/>
            <a:stretch/>
          </p:blipFill>
          <p:spPr>
            <a:xfrm>
              <a:off x="11431440" y="6676200"/>
              <a:ext cx="1269360" cy="826200"/>
            </a:xfrm>
            <a:prstGeom prst="rect">
              <a:avLst/>
            </a:prstGeom>
            <a:ln w="1260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roup 1"/>
          <p:cNvGrpSpPr/>
          <p:nvPr/>
        </p:nvGrpSpPr>
        <p:grpSpPr>
          <a:xfrm>
            <a:off x="129600" y="5343840"/>
            <a:ext cx="2179080" cy="1517400"/>
            <a:chOff x="129600" y="5343840"/>
            <a:chExt cx="2179080" cy="1517400"/>
          </a:xfrm>
        </p:grpSpPr>
        <p:grpSp>
          <p:nvGrpSpPr>
            <p:cNvPr id="682" name="Group 2"/>
            <p:cNvGrpSpPr/>
            <p:nvPr/>
          </p:nvGrpSpPr>
          <p:grpSpPr>
            <a:xfrm>
              <a:off x="129600" y="5343840"/>
              <a:ext cx="2179080" cy="1517400"/>
              <a:chOff x="129600" y="5343840"/>
              <a:chExt cx="2179080" cy="1517400"/>
            </a:xfrm>
          </p:grpSpPr>
          <p:pic>
            <p:nvPicPr>
              <p:cNvPr id="683" name="Image" descr="Image"/>
              <p:cNvPicPr/>
              <p:nvPr/>
            </p:nvPicPr>
            <p:blipFill>
              <a:blip r:embed="rId1"/>
              <a:stretch/>
            </p:blipFill>
            <p:spPr>
              <a:xfrm>
                <a:off x="924840" y="534384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84" name="Image" descr="Image"/>
              <p:cNvPicPr/>
              <p:nvPr/>
            </p:nvPicPr>
            <p:blipFill>
              <a:blip r:embed="rId2"/>
              <a:stretch/>
            </p:blipFill>
            <p:spPr>
              <a:xfrm>
                <a:off x="663840" y="549576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85" name="Image" descr="Image"/>
              <p:cNvPicPr/>
              <p:nvPr/>
            </p:nvPicPr>
            <p:blipFill>
              <a:blip r:embed="rId3"/>
              <a:stretch/>
            </p:blipFill>
            <p:spPr>
              <a:xfrm>
                <a:off x="396720" y="565056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86" name="Image" descr="Image"/>
              <p:cNvPicPr/>
              <p:nvPr/>
            </p:nvPicPr>
            <p:blipFill>
              <a:blip r:embed="rId4"/>
              <a:stretch/>
            </p:blipFill>
            <p:spPr>
              <a:xfrm>
                <a:off x="129600" y="580824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87" name="Image" descr="Image"/>
              <p:cNvPicPr/>
              <p:nvPr/>
            </p:nvPicPr>
            <p:blipFill>
              <a:blip r:embed="rId5"/>
              <a:stretch/>
            </p:blipFill>
            <p:spPr>
              <a:xfrm>
                <a:off x="1186920" y="549576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88" name="Image" descr="Image"/>
              <p:cNvPicPr/>
              <p:nvPr/>
            </p:nvPicPr>
            <p:blipFill>
              <a:blip r:embed="rId6"/>
              <a:stretch/>
            </p:blipFill>
            <p:spPr>
              <a:xfrm>
                <a:off x="918720" y="565056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89" name="Image" descr="Image"/>
              <p:cNvPicPr/>
              <p:nvPr/>
            </p:nvPicPr>
            <p:blipFill>
              <a:blip r:embed="rId7"/>
              <a:stretch/>
            </p:blipFill>
            <p:spPr>
              <a:xfrm>
                <a:off x="652320" y="580824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90" name="Image" descr="Image"/>
              <p:cNvPicPr/>
              <p:nvPr/>
            </p:nvPicPr>
            <p:blipFill>
              <a:blip r:embed="rId8"/>
              <a:stretch/>
            </p:blipFill>
            <p:spPr>
              <a:xfrm>
                <a:off x="391320" y="595728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91" name="Image" descr="Image"/>
              <p:cNvPicPr/>
              <p:nvPr/>
            </p:nvPicPr>
            <p:blipFill>
              <a:blip r:embed="rId9"/>
              <a:stretch/>
            </p:blipFill>
            <p:spPr>
              <a:xfrm>
                <a:off x="1447920" y="564120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92" name="Image" descr="Image"/>
              <p:cNvPicPr/>
              <p:nvPr/>
            </p:nvPicPr>
            <p:blipFill>
              <a:blip r:embed="rId10"/>
              <a:stretch/>
            </p:blipFill>
            <p:spPr>
              <a:xfrm>
                <a:off x="1180800" y="580212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93" name="Image" descr="Image"/>
              <p:cNvPicPr/>
              <p:nvPr/>
            </p:nvPicPr>
            <p:blipFill>
              <a:blip r:embed="rId11"/>
              <a:stretch/>
            </p:blipFill>
            <p:spPr>
              <a:xfrm>
                <a:off x="918720" y="595728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94" name="Image" descr="Image"/>
              <p:cNvPicPr/>
              <p:nvPr/>
            </p:nvPicPr>
            <p:blipFill>
              <a:blip r:embed="rId12"/>
              <a:stretch/>
            </p:blipFill>
            <p:spPr>
              <a:xfrm>
                <a:off x="651600" y="610272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95" name="Image" descr="Image"/>
              <p:cNvPicPr/>
              <p:nvPr/>
            </p:nvPicPr>
            <p:blipFill>
              <a:blip r:embed="rId13"/>
              <a:stretch/>
            </p:blipFill>
            <p:spPr>
              <a:xfrm>
                <a:off x="1702080" y="579636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96" name="Image" descr="Image"/>
              <p:cNvPicPr/>
              <p:nvPr/>
            </p:nvPicPr>
            <p:blipFill>
              <a:blip r:embed="rId14"/>
              <a:stretch/>
            </p:blipFill>
            <p:spPr>
              <a:xfrm>
                <a:off x="1441800" y="595728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97" name="Image" descr="Image"/>
              <p:cNvPicPr/>
              <p:nvPr/>
            </p:nvPicPr>
            <p:blipFill>
              <a:blip r:embed="rId15"/>
              <a:stretch/>
            </p:blipFill>
            <p:spPr>
              <a:xfrm>
                <a:off x="1180800" y="610272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98" name="Image" descr="Image"/>
              <p:cNvPicPr/>
              <p:nvPr/>
            </p:nvPicPr>
            <p:blipFill>
              <a:blip r:embed="rId16"/>
              <a:stretch/>
            </p:blipFill>
            <p:spPr>
              <a:xfrm>
                <a:off x="912600" y="6254640"/>
                <a:ext cx="606600" cy="60660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699" name="Image" descr="Image"/>
              <p:cNvPicPr/>
              <p:nvPr/>
            </p:nvPicPr>
            <p:blipFill>
              <a:blip r:embed="rId17"/>
              <a:stretch/>
            </p:blipFill>
            <p:spPr>
              <a:xfrm>
                <a:off x="348120" y="5711040"/>
                <a:ext cx="169200" cy="302760"/>
              </a:xfrm>
              <a:prstGeom prst="rect">
                <a:avLst/>
              </a:prstGeom>
              <a:ln w="12600">
                <a:noFill/>
              </a:ln>
            </p:spPr>
          </p:pic>
          <p:pic>
            <p:nvPicPr>
              <p:cNvPr id="700" name="Image" descr="Image"/>
              <p:cNvPicPr/>
              <p:nvPr/>
            </p:nvPicPr>
            <p:blipFill>
              <a:blip r:embed="rId18"/>
              <a:stretch/>
            </p:blipFill>
            <p:spPr>
              <a:xfrm>
                <a:off x="1702080" y="5555520"/>
                <a:ext cx="606600" cy="394560"/>
              </a:xfrm>
              <a:prstGeom prst="rect">
                <a:avLst/>
              </a:prstGeom>
              <a:ln w="12600">
                <a:noFill/>
              </a:ln>
            </p:spPr>
          </p:pic>
        </p:grpSp>
        <p:sp>
          <p:nvSpPr>
            <p:cNvPr id="701" name="Line 3"/>
            <p:cNvSpPr/>
            <p:nvPr/>
          </p:nvSpPr>
          <p:spPr>
            <a:xfrm>
              <a:off x="514080" y="6002640"/>
              <a:ext cx="234720" cy="132840"/>
            </a:xfrm>
            <a:prstGeom prst="line">
              <a:avLst/>
            </a:prstGeom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2" name="CustomShape 4"/>
          <p:cNvSpPr/>
          <p:nvPr/>
        </p:nvSpPr>
        <p:spPr>
          <a:xfrm>
            <a:off x="406440" y="1905120"/>
            <a:ext cx="12191400" cy="99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MDP induz árvore de busca Expectimax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703" name="CustomShape 5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MDP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704" name="CustomShape 6"/>
          <p:cNvSpPr/>
          <p:nvPr/>
        </p:nvSpPr>
        <p:spPr>
          <a:xfrm>
            <a:off x="5526720" y="3877560"/>
            <a:ext cx="456480" cy="36432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7"/>
          <p:cNvSpPr/>
          <p:nvPr/>
        </p:nvSpPr>
        <p:spPr>
          <a:xfrm>
            <a:off x="5374080" y="6865200"/>
            <a:ext cx="456480" cy="36432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06" name="Group 8"/>
          <p:cNvGrpSpPr/>
          <p:nvPr/>
        </p:nvGrpSpPr>
        <p:grpSpPr>
          <a:xfrm>
            <a:off x="3926160" y="4258440"/>
            <a:ext cx="3733920" cy="1066680"/>
            <a:chOff x="3926160" y="4258440"/>
            <a:chExt cx="3733920" cy="1066680"/>
          </a:xfrm>
        </p:grpSpPr>
        <p:sp>
          <p:nvSpPr>
            <p:cNvPr id="707" name="Line 9"/>
            <p:cNvSpPr/>
            <p:nvPr/>
          </p:nvSpPr>
          <p:spPr>
            <a:xfrm flipH="1">
              <a:off x="3926160" y="4258440"/>
              <a:ext cx="1828800" cy="1066680"/>
            </a:xfrm>
            <a:prstGeom prst="line">
              <a:avLst/>
            </a:prstGeom>
            <a:ln cap="rnd" w="9360">
              <a:solidFill>
                <a:srgbClr val="00000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Line 10"/>
            <p:cNvSpPr/>
            <p:nvPr/>
          </p:nvSpPr>
          <p:spPr>
            <a:xfrm>
              <a:off x="5754960" y="4258440"/>
              <a:ext cx="1905120" cy="914400"/>
            </a:xfrm>
            <a:prstGeom prst="line">
              <a:avLst/>
            </a:prstGeom>
            <a:ln cap="rnd" w="9360">
              <a:solidFill>
                <a:srgbClr val="00000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Line 11"/>
            <p:cNvSpPr/>
            <p:nvPr/>
          </p:nvSpPr>
          <p:spPr>
            <a:xfrm flipH="1">
              <a:off x="5069160" y="4258440"/>
              <a:ext cx="685800" cy="106668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Line 12"/>
            <p:cNvSpPr/>
            <p:nvPr/>
          </p:nvSpPr>
          <p:spPr>
            <a:xfrm>
              <a:off x="5754960" y="4258440"/>
              <a:ext cx="685800" cy="914400"/>
            </a:xfrm>
            <a:prstGeom prst="line">
              <a:avLst/>
            </a:prstGeom>
            <a:ln cap="rnd" w="9360">
              <a:solidFill>
                <a:srgbClr val="00000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1" name="CustomShape 13"/>
          <p:cNvSpPr/>
          <p:nvPr/>
        </p:nvSpPr>
        <p:spPr>
          <a:xfrm>
            <a:off x="4916880" y="5325120"/>
            <a:ext cx="380160" cy="380160"/>
          </a:xfrm>
          <a:prstGeom prst="ellipse">
            <a:avLst/>
          </a:prstGeom>
          <a:solidFill>
            <a:schemeClr val="accent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12" name="Group 14"/>
          <p:cNvGrpSpPr/>
          <p:nvPr/>
        </p:nvGrpSpPr>
        <p:grpSpPr>
          <a:xfrm>
            <a:off x="3545280" y="5706000"/>
            <a:ext cx="3124080" cy="1143000"/>
            <a:chOff x="3545280" y="5706000"/>
            <a:chExt cx="3124080" cy="1143000"/>
          </a:xfrm>
        </p:grpSpPr>
        <p:sp>
          <p:nvSpPr>
            <p:cNvPr id="713" name="Line 15"/>
            <p:cNvSpPr/>
            <p:nvPr/>
          </p:nvSpPr>
          <p:spPr>
            <a:xfrm flipH="1">
              <a:off x="3545280" y="5706000"/>
              <a:ext cx="1530360" cy="1143000"/>
            </a:xfrm>
            <a:prstGeom prst="line">
              <a:avLst/>
            </a:prstGeom>
            <a:ln cap="rnd" w="9360">
              <a:solidFill>
                <a:srgbClr val="00000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Line 16"/>
            <p:cNvSpPr/>
            <p:nvPr/>
          </p:nvSpPr>
          <p:spPr>
            <a:xfrm>
              <a:off x="5075640" y="5706000"/>
              <a:ext cx="1593720" cy="1143000"/>
            </a:xfrm>
            <a:prstGeom prst="line">
              <a:avLst/>
            </a:prstGeom>
            <a:ln cap="rnd" w="9360">
              <a:solidFill>
                <a:srgbClr val="00000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Line 17"/>
            <p:cNvSpPr/>
            <p:nvPr/>
          </p:nvSpPr>
          <p:spPr>
            <a:xfrm flipH="1">
              <a:off x="4501800" y="5706000"/>
              <a:ext cx="573840" cy="1143000"/>
            </a:xfrm>
            <a:prstGeom prst="line">
              <a:avLst/>
            </a:prstGeom>
            <a:ln cap="rnd" w="9360">
              <a:solidFill>
                <a:srgbClr val="ffffff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Line 18"/>
            <p:cNvSpPr/>
            <p:nvPr/>
          </p:nvSpPr>
          <p:spPr>
            <a:xfrm>
              <a:off x="5075640" y="5706000"/>
              <a:ext cx="552600" cy="114300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17" name="CustomShape 19"/>
          <p:cNvSpPr/>
          <p:nvPr/>
        </p:nvSpPr>
        <p:spPr>
          <a:xfrm>
            <a:off x="5450400" y="4577400"/>
            <a:ext cx="3801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18" name="CustomShape 20"/>
          <p:cNvSpPr/>
          <p:nvPr/>
        </p:nvSpPr>
        <p:spPr>
          <a:xfrm>
            <a:off x="5983920" y="3877560"/>
            <a:ext cx="3801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2389c0"/>
                </a:solidFill>
                <a:latin typeface="Arial"/>
                <a:ea typeface="Arial"/>
              </a:rPr>
              <a:t>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19" name="CustomShape 21"/>
          <p:cNvSpPr/>
          <p:nvPr/>
        </p:nvSpPr>
        <p:spPr>
          <a:xfrm>
            <a:off x="5577480" y="6849360"/>
            <a:ext cx="45648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2389c0"/>
                </a:solidFill>
                <a:latin typeface="Arial"/>
                <a:ea typeface="Arial"/>
              </a:rPr>
              <a:t>s’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20" name="CustomShape 22"/>
          <p:cNvSpPr/>
          <p:nvPr/>
        </p:nvSpPr>
        <p:spPr>
          <a:xfrm>
            <a:off x="5298120" y="5325120"/>
            <a:ext cx="76140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8000"/>
                </a:solidFill>
                <a:latin typeface="Arial"/>
                <a:ea typeface="Arial"/>
              </a:rPr>
              <a:t>s, a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721" name="Group 23"/>
          <p:cNvGrpSpPr/>
          <p:nvPr/>
        </p:nvGrpSpPr>
        <p:grpSpPr>
          <a:xfrm>
            <a:off x="3773880" y="7230240"/>
            <a:ext cx="3733920" cy="533160"/>
            <a:chOff x="3773880" y="7230240"/>
            <a:chExt cx="3733920" cy="533160"/>
          </a:xfrm>
        </p:grpSpPr>
        <p:sp>
          <p:nvSpPr>
            <p:cNvPr id="722" name="Line 24"/>
            <p:cNvSpPr/>
            <p:nvPr/>
          </p:nvSpPr>
          <p:spPr>
            <a:xfrm flipH="1">
              <a:off x="3773880" y="7230240"/>
              <a:ext cx="1828800" cy="533160"/>
            </a:xfrm>
            <a:prstGeom prst="line">
              <a:avLst/>
            </a:prstGeom>
            <a:ln cap="rnd" w="9360">
              <a:solidFill>
                <a:srgbClr val="00000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Line 25"/>
            <p:cNvSpPr/>
            <p:nvPr/>
          </p:nvSpPr>
          <p:spPr>
            <a:xfrm>
              <a:off x="5602680" y="7230240"/>
              <a:ext cx="1905120" cy="457200"/>
            </a:xfrm>
            <a:prstGeom prst="line">
              <a:avLst/>
            </a:prstGeom>
            <a:ln cap="rnd" w="9360">
              <a:solidFill>
                <a:srgbClr val="00000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Line 26"/>
            <p:cNvSpPr/>
            <p:nvPr/>
          </p:nvSpPr>
          <p:spPr>
            <a:xfrm flipH="1">
              <a:off x="4916880" y="7230240"/>
              <a:ext cx="685800" cy="53316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Line 27"/>
            <p:cNvSpPr/>
            <p:nvPr/>
          </p:nvSpPr>
          <p:spPr>
            <a:xfrm>
              <a:off x="5602680" y="7230240"/>
              <a:ext cx="685800" cy="457200"/>
            </a:xfrm>
            <a:prstGeom prst="line">
              <a:avLst/>
            </a:prstGeom>
            <a:ln cap="rnd" w="9360">
              <a:solidFill>
                <a:srgbClr val="000000"/>
              </a:solidFill>
              <a:prstDash val="dash"/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26" name="CustomShape 28"/>
          <p:cNvSpPr/>
          <p:nvPr/>
        </p:nvSpPr>
        <p:spPr>
          <a:xfrm>
            <a:off x="5526720" y="5933160"/>
            <a:ext cx="2133000" cy="381960"/>
          </a:xfrm>
          <a:custGeom>
            <a:avLst/>
            <a:gdLst/>
            <a:ahLst/>
            <a:rect l="l" t="t" r="r" b="b"/>
            <a:pathLst>
              <a:path w="21600" h="20423">
                <a:moveTo>
                  <a:pt x="0" y="20423"/>
                </a:moveTo>
                <a:cubicBezTo>
                  <a:pt x="1270" y="17374"/>
                  <a:pt x="4034" y="5599"/>
                  <a:pt x="7634" y="2211"/>
                </a:cubicBezTo>
                <a:cubicBezTo>
                  <a:pt x="11234" y="-1177"/>
                  <a:pt x="19270" y="432"/>
                  <a:pt x="21600" y="94"/>
                </a:cubicBezTo>
              </a:path>
            </a:pathLst>
          </a:custGeom>
          <a:noFill/>
          <a:ln w="50760">
            <a:solidFill>
              <a:srgbClr val="c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29"/>
          <p:cNvSpPr/>
          <p:nvPr/>
        </p:nvSpPr>
        <p:spPr>
          <a:xfrm>
            <a:off x="7812720" y="5706360"/>
            <a:ext cx="3224520" cy="1166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c00000"/>
                </a:solidFill>
                <a:latin typeface="Arial"/>
                <a:ea typeface="Arial"/>
              </a:rPr>
              <a:t>transição (s,a,s’)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c00000"/>
                </a:solidFill>
                <a:latin typeface="Arial"/>
                <a:ea typeface="Arial"/>
              </a:rPr>
              <a:t>T(s,a,s’) = Pr(s’|s,a)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c00000"/>
                </a:solidFill>
                <a:latin typeface="Arial"/>
                <a:ea typeface="Arial"/>
              </a:rPr>
              <a:t>recompensa R(s,a)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28" name="CustomShape 30"/>
          <p:cNvSpPr/>
          <p:nvPr/>
        </p:nvSpPr>
        <p:spPr>
          <a:xfrm>
            <a:off x="4574160" y="6228000"/>
            <a:ext cx="10659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s,a,s’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29" name="CustomShape 31"/>
          <p:cNvSpPr/>
          <p:nvPr/>
        </p:nvSpPr>
        <p:spPr>
          <a:xfrm>
            <a:off x="6372720" y="4045680"/>
            <a:ext cx="2201040" cy="5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1339" y="20463"/>
                  <a:pt x="4470" y="17621"/>
                  <a:pt x="8067" y="14211"/>
                </a:cubicBezTo>
                <a:cubicBezTo>
                  <a:pt x="11664" y="10800"/>
                  <a:pt x="19342" y="2274"/>
                  <a:pt x="21600" y="0"/>
                </a:cubicBezTo>
              </a:path>
            </a:pathLst>
          </a:custGeom>
          <a:noFill/>
          <a:ln w="507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32"/>
          <p:cNvSpPr/>
          <p:nvPr/>
        </p:nvSpPr>
        <p:spPr>
          <a:xfrm>
            <a:off x="8589960" y="3844080"/>
            <a:ext cx="1370880" cy="63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00ff"/>
                </a:solidFill>
                <a:latin typeface="Arial"/>
                <a:ea typeface="Arial"/>
              </a:rPr>
              <a:t>estado s</a:t>
            </a:r>
            <a:br/>
            <a:r>
              <a:rPr b="0" lang="pt-BR" sz="1800" spc="-1" strike="noStrike">
                <a:solidFill>
                  <a:srgbClr val="0000ff"/>
                </a:solidFill>
                <a:latin typeface="Arial"/>
                <a:ea typeface="Arial"/>
              </a:rPr>
              <a:t>(observável)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31" name="CustomShape 33"/>
          <p:cNvSpPr/>
          <p:nvPr/>
        </p:nvSpPr>
        <p:spPr>
          <a:xfrm flipH="1">
            <a:off x="3176280" y="5452200"/>
            <a:ext cx="1689480" cy="5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1339" y="20463"/>
                  <a:pt x="4470" y="17621"/>
                  <a:pt x="8067" y="14211"/>
                </a:cubicBezTo>
                <a:cubicBezTo>
                  <a:pt x="11664" y="10800"/>
                  <a:pt x="19342" y="2274"/>
                  <a:pt x="21600" y="0"/>
                </a:cubicBezTo>
              </a:path>
            </a:pathLst>
          </a:custGeom>
          <a:noFill/>
          <a:ln w="50760">
            <a:solidFill>
              <a:srgbClr val="008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34"/>
          <p:cNvSpPr/>
          <p:nvPr/>
        </p:nvSpPr>
        <p:spPr>
          <a:xfrm>
            <a:off x="1639440" y="5254920"/>
            <a:ext cx="18309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008000"/>
                </a:solidFill>
                <a:latin typeface="Arial"/>
                <a:ea typeface="Arial"/>
              </a:rPr>
              <a:t>q-estado (s, a)</a:t>
            </a:r>
            <a:endParaRPr b="0" lang="pt-BR" sz="1800" spc="-1" strike="noStrike">
              <a:latin typeface="Arial"/>
            </a:endParaRPr>
          </a:p>
        </p:txBody>
      </p:sp>
      <p:grpSp>
        <p:nvGrpSpPr>
          <p:cNvPr id="733" name="Group 35"/>
          <p:cNvGrpSpPr/>
          <p:nvPr/>
        </p:nvGrpSpPr>
        <p:grpSpPr>
          <a:xfrm>
            <a:off x="4618800" y="7794000"/>
            <a:ext cx="507240" cy="405720"/>
            <a:chOff x="4618800" y="7794000"/>
            <a:chExt cx="507240" cy="405720"/>
          </a:xfrm>
        </p:grpSpPr>
        <p:sp>
          <p:nvSpPr>
            <p:cNvPr id="734" name="CustomShape 36"/>
            <p:cNvSpPr/>
            <p:nvPr/>
          </p:nvSpPr>
          <p:spPr>
            <a:xfrm>
              <a:off x="4618800" y="779400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CustomShape 37"/>
            <p:cNvSpPr/>
            <p:nvPr/>
          </p:nvSpPr>
          <p:spPr>
            <a:xfrm>
              <a:off x="4725000" y="7814520"/>
              <a:ext cx="29484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-8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736" name="CustomShape 38"/>
          <p:cNvSpPr/>
          <p:nvPr/>
        </p:nvSpPr>
        <p:spPr>
          <a:xfrm>
            <a:off x="3494880" y="8415360"/>
            <a:ext cx="3224520" cy="63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222222"/>
                </a:solidFill>
                <a:latin typeface="Arial"/>
                <a:ea typeface="Arial"/>
              </a:rPr>
              <a:t>estado terminal contém recompensa acumulada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37" name="CustomShape 39"/>
          <p:cNvSpPr/>
          <p:nvPr/>
        </p:nvSpPr>
        <p:spPr>
          <a:xfrm>
            <a:off x="9983160" y="2791080"/>
            <a:ext cx="2456280" cy="245628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38" name="Group 40"/>
          <p:cNvGrpSpPr/>
          <p:nvPr/>
        </p:nvGrpSpPr>
        <p:grpSpPr>
          <a:xfrm>
            <a:off x="10121400" y="3260520"/>
            <a:ext cx="2179440" cy="1517400"/>
            <a:chOff x="10121400" y="3260520"/>
            <a:chExt cx="2179440" cy="1517400"/>
          </a:xfrm>
        </p:grpSpPr>
        <p:pic>
          <p:nvPicPr>
            <p:cNvPr id="739" name="Image" descr="Image"/>
            <p:cNvPicPr/>
            <p:nvPr/>
          </p:nvPicPr>
          <p:blipFill>
            <a:blip r:embed="rId19"/>
            <a:stretch/>
          </p:blipFill>
          <p:spPr>
            <a:xfrm>
              <a:off x="10917000" y="32605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0" name="Image" descr="Image"/>
            <p:cNvPicPr/>
            <p:nvPr/>
          </p:nvPicPr>
          <p:blipFill>
            <a:blip r:embed="rId20"/>
            <a:stretch/>
          </p:blipFill>
          <p:spPr>
            <a:xfrm>
              <a:off x="10656000" y="34120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1" name="Image" descr="Image"/>
            <p:cNvPicPr/>
            <p:nvPr/>
          </p:nvPicPr>
          <p:blipFill>
            <a:blip r:embed="rId21"/>
            <a:stretch/>
          </p:blipFill>
          <p:spPr>
            <a:xfrm>
              <a:off x="10388520" y="35672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2" name="Image" descr="Image"/>
            <p:cNvPicPr/>
            <p:nvPr/>
          </p:nvPicPr>
          <p:blipFill>
            <a:blip r:embed="rId22"/>
            <a:stretch/>
          </p:blipFill>
          <p:spPr>
            <a:xfrm>
              <a:off x="10121400" y="37249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3" name="Image" descr="Image"/>
            <p:cNvPicPr/>
            <p:nvPr/>
          </p:nvPicPr>
          <p:blipFill>
            <a:blip r:embed="rId23"/>
            <a:stretch/>
          </p:blipFill>
          <p:spPr>
            <a:xfrm>
              <a:off x="11178720" y="34120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4" name="Image" descr="Image"/>
            <p:cNvPicPr/>
            <p:nvPr/>
          </p:nvPicPr>
          <p:blipFill>
            <a:blip r:embed="rId24"/>
            <a:stretch/>
          </p:blipFill>
          <p:spPr>
            <a:xfrm>
              <a:off x="10910880" y="356724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5" name="Image" descr="Image"/>
            <p:cNvPicPr/>
            <p:nvPr/>
          </p:nvPicPr>
          <p:blipFill>
            <a:blip r:embed="rId25"/>
            <a:stretch/>
          </p:blipFill>
          <p:spPr>
            <a:xfrm>
              <a:off x="10644480" y="37249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6" name="Image" descr="Image"/>
            <p:cNvPicPr/>
            <p:nvPr/>
          </p:nvPicPr>
          <p:blipFill>
            <a:blip r:embed="rId26"/>
            <a:stretch/>
          </p:blipFill>
          <p:spPr>
            <a:xfrm>
              <a:off x="10383480" y="38736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7" name="Image" descr="Image"/>
            <p:cNvPicPr/>
            <p:nvPr/>
          </p:nvPicPr>
          <p:blipFill>
            <a:blip r:embed="rId27"/>
            <a:stretch/>
          </p:blipFill>
          <p:spPr>
            <a:xfrm>
              <a:off x="11440080" y="35578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8" name="Image" descr="Image"/>
            <p:cNvPicPr/>
            <p:nvPr/>
          </p:nvPicPr>
          <p:blipFill>
            <a:blip r:embed="rId28"/>
            <a:stretch/>
          </p:blipFill>
          <p:spPr>
            <a:xfrm>
              <a:off x="11172600" y="37188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49" name="Image" descr="Image"/>
            <p:cNvPicPr/>
            <p:nvPr/>
          </p:nvPicPr>
          <p:blipFill>
            <a:blip r:embed="rId29"/>
            <a:stretch/>
          </p:blipFill>
          <p:spPr>
            <a:xfrm>
              <a:off x="10910880" y="38736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0" name="Image" descr="Image"/>
            <p:cNvPicPr/>
            <p:nvPr/>
          </p:nvPicPr>
          <p:blipFill>
            <a:blip r:embed="rId30"/>
            <a:stretch/>
          </p:blipFill>
          <p:spPr>
            <a:xfrm>
              <a:off x="10643760" y="40194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1" name="Image" descr="Image"/>
            <p:cNvPicPr/>
            <p:nvPr/>
          </p:nvPicPr>
          <p:blipFill>
            <a:blip r:embed="rId31"/>
            <a:stretch/>
          </p:blipFill>
          <p:spPr>
            <a:xfrm>
              <a:off x="11694240" y="371268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2" name="Image" descr="Image"/>
            <p:cNvPicPr/>
            <p:nvPr/>
          </p:nvPicPr>
          <p:blipFill>
            <a:blip r:embed="rId32"/>
            <a:stretch/>
          </p:blipFill>
          <p:spPr>
            <a:xfrm>
              <a:off x="11433960" y="38736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3" name="Image" descr="Image"/>
            <p:cNvPicPr/>
            <p:nvPr/>
          </p:nvPicPr>
          <p:blipFill>
            <a:blip r:embed="rId33"/>
            <a:stretch/>
          </p:blipFill>
          <p:spPr>
            <a:xfrm>
              <a:off x="11172600" y="401940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4" name="Image" descr="Image"/>
            <p:cNvPicPr/>
            <p:nvPr/>
          </p:nvPicPr>
          <p:blipFill>
            <a:blip r:embed="rId34"/>
            <a:stretch/>
          </p:blipFill>
          <p:spPr>
            <a:xfrm>
              <a:off x="10904760" y="4171320"/>
              <a:ext cx="606600" cy="606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5" name="Image" descr="Image"/>
            <p:cNvPicPr/>
            <p:nvPr/>
          </p:nvPicPr>
          <p:blipFill>
            <a:blip r:embed="rId35"/>
            <a:stretch/>
          </p:blipFill>
          <p:spPr>
            <a:xfrm>
              <a:off x="10324440" y="3637080"/>
              <a:ext cx="169200" cy="3027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56" name="Image" descr="Image"/>
            <p:cNvPicPr/>
            <p:nvPr/>
          </p:nvPicPr>
          <p:blipFill>
            <a:blip r:embed="rId36"/>
            <a:stretch/>
          </p:blipFill>
          <p:spPr>
            <a:xfrm>
              <a:off x="11694240" y="3472200"/>
              <a:ext cx="606600" cy="39456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757" name="CustomShape 41"/>
          <p:cNvSpPr/>
          <p:nvPr/>
        </p:nvSpPr>
        <p:spPr>
          <a:xfrm>
            <a:off x="1549080" y="3975480"/>
            <a:ext cx="999360" cy="999360"/>
          </a:xfrm>
          <a:prstGeom prst="ellipse">
            <a:avLst/>
          </a:prstGeom>
          <a:solidFill>
            <a:schemeClr val="accent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↓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758" name="CustomShape 42"/>
          <p:cNvSpPr/>
          <p:nvPr/>
        </p:nvSpPr>
        <p:spPr>
          <a:xfrm flipH="1">
            <a:off x="3650040" y="4655880"/>
            <a:ext cx="1689480" cy="5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1339" y="20463"/>
                  <a:pt x="4470" y="17621"/>
                  <a:pt x="8067" y="14211"/>
                </a:cubicBezTo>
                <a:cubicBezTo>
                  <a:pt x="11664" y="10800"/>
                  <a:pt x="19342" y="2274"/>
                  <a:pt x="21600" y="0"/>
                </a:cubicBezTo>
              </a:path>
            </a:pathLst>
          </a:custGeom>
          <a:noFill/>
          <a:ln w="50760">
            <a:solidFill>
              <a:schemeClr val="accent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43"/>
          <p:cNvSpPr/>
          <p:nvPr/>
        </p:nvSpPr>
        <p:spPr>
          <a:xfrm>
            <a:off x="2671560" y="4452840"/>
            <a:ext cx="85608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ff9d36"/>
                </a:solidFill>
                <a:latin typeface="Arial"/>
                <a:ea typeface="Arial"/>
              </a:rPr>
              <a:t>ação 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CustomShape 1"/>
          <p:cNvSpPr/>
          <p:nvPr/>
        </p:nvSpPr>
        <p:spPr>
          <a:xfrm>
            <a:off x="406440" y="2031840"/>
            <a:ext cx="10386720" cy="7177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Assumem que sequência de ações definem cadeia de Markov</a:t>
            </a:r>
            <a:endParaRPr b="0" lang="pt-BR" sz="34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Pr(S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t+1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|S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,A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,S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t-1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,A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t-1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,S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t-2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,A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t-2,…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 = Pr(S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t+1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|S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,A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Estado futuro depende apenas de estado atual e ação tomada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4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Para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Util = R(s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,a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 + … + R(s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,a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melhor ação a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br/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em instante t não depende de ações e </a:t>
            </a:r>
            <a:br/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estados anteriores s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,…,a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t-1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761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processos de decisão markovianos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762" name="Picture 2" descr="Picture 2"/>
          <p:cNvPicPr/>
          <p:nvPr/>
        </p:nvPicPr>
        <p:blipFill>
          <a:blip r:embed="rId1"/>
          <a:stretch/>
        </p:blipFill>
        <p:spPr>
          <a:xfrm>
            <a:off x="10732320" y="114480"/>
            <a:ext cx="2142360" cy="2790000"/>
          </a:xfrm>
          <a:prstGeom prst="rect">
            <a:avLst/>
          </a:prstGeom>
          <a:ln w="12600">
            <a:noFill/>
          </a:ln>
        </p:spPr>
      </p:pic>
      <p:sp>
        <p:nvSpPr>
          <p:cNvPr id="763" name="CustomShape 3"/>
          <p:cNvSpPr/>
          <p:nvPr/>
        </p:nvSpPr>
        <p:spPr>
          <a:xfrm>
            <a:off x="10775160" y="2920680"/>
            <a:ext cx="2056680" cy="28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latin typeface="Calibri"/>
                <a:ea typeface="Calibri"/>
              </a:rPr>
              <a:t>Andrey Markov (1856-1922)</a:t>
            </a:r>
            <a:endParaRPr b="0" lang="pt-BR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406440" y="305928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22280" indent="-42156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 = [→, →, ↓, ↓, ↓, →]</a:t>
            </a:r>
            <a:endParaRPr b="0" lang="pt-BR" sz="3230" spc="-1" strike="noStrike">
              <a:latin typeface="Arial"/>
            </a:endParaRPr>
          </a:p>
          <a:p>
            <a:pPr marL="422280" indent="-42156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E(U|Ações) = </a:t>
            </a:r>
            <a:endParaRPr b="0" lang="pt-BR" sz="323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599"/>
              </a:spcBef>
            </a:pPr>
            <a:endParaRPr b="0" lang="pt-BR" sz="3230" spc="-1" strike="noStrike">
              <a:latin typeface="Arial"/>
            </a:endParaRPr>
          </a:p>
          <a:p>
            <a:pPr marL="422280" indent="-42156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Suponha que executamos a</a:t>
            </a:r>
            <a:r>
              <a:rPr b="0" lang="pt-BR" sz="32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 chegamos a x</a:t>
            </a:r>
            <a:r>
              <a:rPr b="0" lang="pt-BR" sz="32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= (2,0)</a:t>
            </a:r>
            <a:endParaRPr b="0" lang="pt-BR" sz="3230" spc="-1" strike="noStrike">
              <a:latin typeface="Arial"/>
            </a:endParaRPr>
          </a:p>
          <a:p>
            <a:pPr lvl="1" marL="844560" indent="-42156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No entanto ação a</a:t>
            </a:r>
            <a:r>
              <a:rPr b="0" lang="pt-BR" sz="3229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2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= → e a</a:t>
            </a:r>
            <a:r>
              <a:rPr b="0" lang="pt-BR" sz="3229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3</a:t>
            </a:r>
            <a:r>
              <a:rPr b="0" lang="pt-BR" sz="32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= ↓ </a:t>
            </a:r>
            <a:endParaRPr b="0" lang="pt-BR" sz="3230" spc="-1" strike="noStrike">
              <a:latin typeface="Arial"/>
            </a:endParaRPr>
          </a:p>
          <a:p>
            <a:pPr marL="422280" indent="-42156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Política: 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765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decisões sequenciais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766" name="Group 3"/>
          <p:cNvGrpSpPr/>
          <p:nvPr/>
        </p:nvGrpSpPr>
        <p:grpSpPr>
          <a:xfrm>
            <a:off x="7860600" y="330120"/>
            <a:ext cx="4558680" cy="3174480"/>
            <a:chOff x="7860600" y="330120"/>
            <a:chExt cx="4558680" cy="3174480"/>
          </a:xfrm>
        </p:grpSpPr>
        <p:pic>
          <p:nvPicPr>
            <p:cNvPr id="767" name="Image" descr="Image"/>
            <p:cNvPicPr/>
            <p:nvPr/>
          </p:nvPicPr>
          <p:blipFill>
            <a:blip r:embed="rId1"/>
            <a:stretch/>
          </p:blipFill>
          <p:spPr>
            <a:xfrm>
              <a:off x="9524160" y="3301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68" name="Image" descr="Image"/>
            <p:cNvPicPr/>
            <p:nvPr/>
          </p:nvPicPr>
          <p:blipFill>
            <a:blip r:embed="rId2"/>
            <a:stretch/>
          </p:blipFill>
          <p:spPr>
            <a:xfrm>
              <a:off x="8978040" y="647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69" name="Image" descr="Image"/>
            <p:cNvPicPr/>
            <p:nvPr/>
          </p:nvPicPr>
          <p:blipFill>
            <a:blip r:embed="rId3"/>
            <a:stretch/>
          </p:blipFill>
          <p:spPr>
            <a:xfrm>
              <a:off x="8419320" y="971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70" name="Image" descr="Image"/>
            <p:cNvPicPr/>
            <p:nvPr/>
          </p:nvPicPr>
          <p:blipFill>
            <a:blip r:embed="rId4"/>
            <a:stretch/>
          </p:blipFill>
          <p:spPr>
            <a:xfrm>
              <a:off x="7860600" y="13017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71" name="Image" descr="Image"/>
            <p:cNvPicPr/>
            <p:nvPr/>
          </p:nvPicPr>
          <p:blipFill>
            <a:blip r:embed="rId5"/>
            <a:stretch/>
          </p:blipFill>
          <p:spPr>
            <a:xfrm>
              <a:off x="10071720" y="647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72" name="Image" descr="Image"/>
            <p:cNvPicPr/>
            <p:nvPr/>
          </p:nvPicPr>
          <p:blipFill>
            <a:blip r:embed="rId6"/>
            <a:stretch/>
          </p:blipFill>
          <p:spPr>
            <a:xfrm>
              <a:off x="9511560" y="971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73" name="Image" descr="Image"/>
            <p:cNvPicPr/>
            <p:nvPr/>
          </p:nvPicPr>
          <p:blipFill>
            <a:blip r:embed="rId7"/>
            <a:stretch/>
          </p:blipFill>
          <p:spPr>
            <a:xfrm>
              <a:off x="8954280" y="13017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74" name="Image" descr="Image"/>
            <p:cNvPicPr/>
            <p:nvPr/>
          </p:nvPicPr>
          <p:blipFill>
            <a:blip r:embed="rId8"/>
            <a:stretch/>
          </p:blipFill>
          <p:spPr>
            <a:xfrm>
              <a:off x="8408160" y="1612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75" name="Image" descr="Image"/>
            <p:cNvPicPr/>
            <p:nvPr/>
          </p:nvPicPr>
          <p:blipFill>
            <a:blip r:embed="rId9"/>
            <a:stretch/>
          </p:blipFill>
          <p:spPr>
            <a:xfrm>
              <a:off x="10617840" y="952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76" name="Image" descr="Image"/>
            <p:cNvPicPr/>
            <p:nvPr/>
          </p:nvPicPr>
          <p:blipFill>
            <a:blip r:embed="rId10"/>
            <a:stretch/>
          </p:blipFill>
          <p:spPr>
            <a:xfrm>
              <a:off x="10059120" y="12891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77" name="Image" descr="Image"/>
            <p:cNvPicPr/>
            <p:nvPr/>
          </p:nvPicPr>
          <p:blipFill>
            <a:blip r:embed="rId11"/>
            <a:stretch/>
          </p:blipFill>
          <p:spPr>
            <a:xfrm>
              <a:off x="9511560" y="1612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78" name="Image" descr="Image"/>
            <p:cNvPicPr/>
            <p:nvPr/>
          </p:nvPicPr>
          <p:blipFill>
            <a:blip r:embed="rId12"/>
            <a:stretch/>
          </p:blipFill>
          <p:spPr>
            <a:xfrm>
              <a:off x="8952840" y="19177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79" name="Image" descr="Image"/>
            <p:cNvPicPr/>
            <p:nvPr/>
          </p:nvPicPr>
          <p:blipFill>
            <a:blip r:embed="rId13"/>
            <a:stretch/>
          </p:blipFill>
          <p:spPr>
            <a:xfrm>
              <a:off x="11149920" y="12762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80" name="Image" descr="Image"/>
            <p:cNvPicPr/>
            <p:nvPr/>
          </p:nvPicPr>
          <p:blipFill>
            <a:blip r:embed="rId14"/>
            <a:stretch/>
          </p:blipFill>
          <p:spPr>
            <a:xfrm>
              <a:off x="10605240" y="1612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81" name="Image" descr="Image"/>
            <p:cNvPicPr/>
            <p:nvPr/>
          </p:nvPicPr>
          <p:blipFill>
            <a:blip r:embed="rId15"/>
            <a:stretch/>
          </p:blipFill>
          <p:spPr>
            <a:xfrm>
              <a:off x="10059120" y="19177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82" name="Image" descr="Image"/>
            <p:cNvPicPr/>
            <p:nvPr/>
          </p:nvPicPr>
          <p:blipFill>
            <a:blip r:embed="rId16"/>
            <a:stretch/>
          </p:blipFill>
          <p:spPr>
            <a:xfrm>
              <a:off x="9498960" y="22352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83" name="Image" descr="Image"/>
            <p:cNvPicPr/>
            <p:nvPr/>
          </p:nvPicPr>
          <p:blipFill>
            <a:blip r:embed="rId17"/>
            <a:stretch/>
          </p:blipFill>
          <p:spPr>
            <a:xfrm>
              <a:off x="8284680" y="1117440"/>
              <a:ext cx="354960" cy="634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84" name="Image" descr="Image"/>
            <p:cNvPicPr/>
            <p:nvPr/>
          </p:nvPicPr>
          <p:blipFill>
            <a:blip r:embed="rId18"/>
            <a:stretch/>
          </p:blipFill>
          <p:spPr>
            <a:xfrm>
              <a:off x="11149920" y="773280"/>
              <a:ext cx="1269360" cy="8262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785" name="Image" descr="Image"/>
            <p:cNvPicPr/>
            <p:nvPr/>
          </p:nvPicPr>
          <p:blipFill>
            <a:blip r:embed="rId19"/>
            <a:stretch/>
          </p:blipFill>
          <p:spPr>
            <a:xfrm>
              <a:off x="9322560" y="355680"/>
              <a:ext cx="354960" cy="63432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786" name="Line 4"/>
          <p:cNvSpPr/>
          <p:nvPr/>
        </p:nvSpPr>
        <p:spPr>
          <a:xfrm>
            <a:off x="10242000" y="707400"/>
            <a:ext cx="475560" cy="27216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Line 5"/>
          <p:cNvSpPr/>
          <p:nvPr/>
        </p:nvSpPr>
        <p:spPr>
          <a:xfrm flipV="1">
            <a:off x="8663040" y="1353600"/>
            <a:ext cx="475560" cy="32364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Line 6"/>
          <p:cNvSpPr/>
          <p:nvPr/>
        </p:nvSpPr>
        <p:spPr>
          <a:xfrm flipV="1">
            <a:off x="8618760" y="933840"/>
            <a:ext cx="905040" cy="60048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7"/>
          <p:cNvSpPr/>
          <p:nvPr/>
        </p:nvSpPr>
        <p:spPr>
          <a:xfrm>
            <a:off x="9500760" y="83124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90" name="CustomShape 8"/>
          <p:cNvSpPr/>
          <p:nvPr/>
        </p:nvSpPr>
        <p:spPr>
          <a:xfrm>
            <a:off x="9064080" y="111168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791" name="sum_x_1,x_2,_dot.pdf" descr="sum_x_1,x_2,_dot.pdf"/>
          <p:cNvPicPr/>
          <p:nvPr/>
        </p:nvPicPr>
        <p:blipFill>
          <a:blip r:embed="rId20"/>
          <a:stretch/>
        </p:blipFill>
        <p:spPr>
          <a:xfrm>
            <a:off x="3445560" y="4061160"/>
            <a:ext cx="9167040" cy="787680"/>
          </a:xfrm>
          <a:prstGeom prst="rect">
            <a:avLst/>
          </a:prstGeom>
          <a:ln w="12600">
            <a:noFill/>
          </a:ln>
        </p:spPr>
      </p:pic>
      <p:sp>
        <p:nvSpPr>
          <p:cNvPr id="792" name="Line 9"/>
          <p:cNvSpPr/>
          <p:nvPr/>
        </p:nvSpPr>
        <p:spPr>
          <a:xfrm flipV="1">
            <a:off x="9729720" y="556560"/>
            <a:ext cx="475920" cy="32364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10"/>
          <p:cNvSpPr/>
          <p:nvPr/>
        </p:nvSpPr>
        <p:spPr>
          <a:xfrm>
            <a:off x="1616760" y="7877520"/>
            <a:ext cx="10194480" cy="61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(assume mundo é completamente observável)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7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7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7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7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CustomShape 1"/>
          <p:cNvSpPr/>
          <p:nvPr/>
        </p:nvSpPr>
        <p:spPr>
          <a:xfrm>
            <a:off x="406440" y="1941120"/>
            <a:ext cx="12191400" cy="7479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179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Mapeia estados em ações</a:t>
            </a:r>
            <a:endParaRPr b="0" lang="pt-BR" sz="3200" spc="-1" strike="noStrike">
              <a:latin typeface="Arial"/>
            </a:endParaRPr>
          </a:p>
          <a:p>
            <a:pPr marL="4179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Ignora passado</a:t>
            </a:r>
            <a:endParaRPr b="0" lang="pt-BR" sz="3200" spc="-1" strike="noStrike">
              <a:latin typeface="Arial"/>
            </a:endParaRPr>
          </a:p>
          <a:p>
            <a:pPr lvl="1" marL="8355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I.e., sequência de ações que levam a estado atual</a:t>
            </a:r>
            <a:endParaRPr b="0" lang="pt-BR" sz="3200" spc="-1" strike="noStrike">
              <a:latin typeface="Arial"/>
            </a:endParaRPr>
          </a:p>
          <a:p>
            <a:pPr marL="4179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Estacionária</a:t>
            </a:r>
            <a:endParaRPr b="0" lang="pt-BR" sz="3200" spc="-1" strike="noStrike">
              <a:latin typeface="Arial"/>
            </a:endParaRPr>
          </a:p>
          <a:p>
            <a:pPr lvl="1" marL="8355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Ação escolhida não depende de instante t</a:t>
            </a:r>
            <a:endParaRPr b="0" lang="pt-BR" sz="3200" spc="-1" strike="noStrike">
              <a:latin typeface="Arial"/>
            </a:endParaRPr>
          </a:p>
          <a:p>
            <a:pPr marL="4179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Otimalidade</a:t>
            </a:r>
            <a:endParaRPr b="0" lang="pt-BR" sz="3200" spc="-1" strike="noStrike">
              <a:latin typeface="Arial"/>
            </a:endParaRPr>
          </a:p>
          <a:p>
            <a:pPr lvl="1" marL="8355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Política ótima maximiza utilidade esperada de estado</a:t>
            </a:r>
            <a:endParaRPr b="0" lang="pt-BR" sz="3200" spc="-1" strike="noStrike">
              <a:latin typeface="Arial"/>
            </a:endParaRPr>
          </a:p>
          <a:p>
            <a:pPr marL="417960" indent="-4172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Expectimax em árvore finita computa política não estacionária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795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política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796" name="Picture 2" descr="Picture 2"/>
          <p:cNvPicPr/>
          <p:nvPr/>
        </p:nvPicPr>
        <p:blipFill>
          <a:blip r:embed="rId1"/>
          <a:stretch/>
        </p:blipFill>
        <p:spPr>
          <a:xfrm>
            <a:off x="7250760" y="109440"/>
            <a:ext cx="5409360" cy="31622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CustomShape 1"/>
          <p:cNvSpPr/>
          <p:nvPr/>
        </p:nvSpPr>
        <p:spPr>
          <a:xfrm>
            <a:off x="406440" y="457200"/>
            <a:ext cx="11175120" cy="456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4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frozen lake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98" name="CustomShape 2"/>
          <p:cNvSpPr/>
          <p:nvPr/>
        </p:nvSpPr>
        <p:spPr>
          <a:xfrm>
            <a:off x="406440" y="3759120"/>
            <a:ext cx="12191400" cy="548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R(s,a) =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lvl="8" marL="400068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Política ótima: 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799" name="CustomShape 3"/>
          <p:cNvSpPr/>
          <p:nvPr/>
        </p:nvSpPr>
        <p:spPr>
          <a:xfrm>
            <a:off x="406440" y="153684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política ótima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800" name="Table 4"/>
          <p:cNvGraphicFramePr/>
          <p:nvPr/>
        </p:nvGraphicFramePr>
        <p:xfrm>
          <a:off x="2791440" y="3805920"/>
          <a:ext cx="3060360" cy="30668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631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11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-10k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-10k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11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-10k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11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-10k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c41c2d"/>
                          </a:solidFill>
                          <a:latin typeface="DIN Condensed Bold"/>
                          <a:ea typeface="DIN Condensed Bold"/>
                        </a:rPr>
                        <a:t>100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grpSp>
        <p:nvGrpSpPr>
          <p:cNvPr id="801" name="Group 5"/>
          <p:cNvGrpSpPr/>
          <p:nvPr/>
        </p:nvGrpSpPr>
        <p:grpSpPr>
          <a:xfrm>
            <a:off x="7860600" y="330120"/>
            <a:ext cx="4558680" cy="3174480"/>
            <a:chOff x="7860600" y="330120"/>
            <a:chExt cx="4558680" cy="3174480"/>
          </a:xfrm>
        </p:grpSpPr>
        <p:pic>
          <p:nvPicPr>
            <p:cNvPr id="802" name="Image" descr="Image"/>
            <p:cNvPicPr/>
            <p:nvPr/>
          </p:nvPicPr>
          <p:blipFill>
            <a:blip r:embed="rId1"/>
            <a:stretch/>
          </p:blipFill>
          <p:spPr>
            <a:xfrm>
              <a:off x="9524160" y="3301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3" name="Image" descr="Image"/>
            <p:cNvPicPr/>
            <p:nvPr/>
          </p:nvPicPr>
          <p:blipFill>
            <a:blip r:embed="rId2"/>
            <a:stretch/>
          </p:blipFill>
          <p:spPr>
            <a:xfrm>
              <a:off x="8978040" y="647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4" name="Image" descr="Image"/>
            <p:cNvPicPr/>
            <p:nvPr/>
          </p:nvPicPr>
          <p:blipFill>
            <a:blip r:embed="rId3"/>
            <a:stretch/>
          </p:blipFill>
          <p:spPr>
            <a:xfrm>
              <a:off x="8419320" y="971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5" name="Image" descr="Image"/>
            <p:cNvPicPr/>
            <p:nvPr/>
          </p:nvPicPr>
          <p:blipFill>
            <a:blip r:embed="rId4"/>
            <a:stretch/>
          </p:blipFill>
          <p:spPr>
            <a:xfrm>
              <a:off x="7860600" y="13017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6" name="Image" descr="Image"/>
            <p:cNvPicPr/>
            <p:nvPr/>
          </p:nvPicPr>
          <p:blipFill>
            <a:blip r:embed="rId5"/>
            <a:stretch/>
          </p:blipFill>
          <p:spPr>
            <a:xfrm>
              <a:off x="10071720" y="647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7" name="Image" descr="Image"/>
            <p:cNvPicPr/>
            <p:nvPr/>
          </p:nvPicPr>
          <p:blipFill>
            <a:blip r:embed="rId6"/>
            <a:stretch/>
          </p:blipFill>
          <p:spPr>
            <a:xfrm>
              <a:off x="9511560" y="9716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8" name="Image" descr="Image"/>
            <p:cNvPicPr/>
            <p:nvPr/>
          </p:nvPicPr>
          <p:blipFill>
            <a:blip r:embed="rId7"/>
            <a:stretch/>
          </p:blipFill>
          <p:spPr>
            <a:xfrm>
              <a:off x="8954280" y="13017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09" name="Image" descr="Image"/>
            <p:cNvPicPr/>
            <p:nvPr/>
          </p:nvPicPr>
          <p:blipFill>
            <a:blip r:embed="rId8"/>
            <a:stretch/>
          </p:blipFill>
          <p:spPr>
            <a:xfrm>
              <a:off x="8408160" y="1612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0" name="Image" descr="Image"/>
            <p:cNvPicPr/>
            <p:nvPr/>
          </p:nvPicPr>
          <p:blipFill>
            <a:blip r:embed="rId9"/>
            <a:stretch/>
          </p:blipFill>
          <p:spPr>
            <a:xfrm>
              <a:off x="10617840" y="952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1" name="Image" descr="Image"/>
            <p:cNvPicPr/>
            <p:nvPr/>
          </p:nvPicPr>
          <p:blipFill>
            <a:blip r:embed="rId10"/>
            <a:stretch/>
          </p:blipFill>
          <p:spPr>
            <a:xfrm>
              <a:off x="10059120" y="12891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2" name="Image" descr="Image"/>
            <p:cNvPicPr/>
            <p:nvPr/>
          </p:nvPicPr>
          <p:blipFill>
            <a:blip r:embed="rId11"/>
            <a:stretch/>
          </p:blipFill>
          <p:spPr>
            <a:xfrm>
              <a:off x="9511560" y="1612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3" name="Image" descr="Image"/>
            <p:cNvPicPr/>
            <p:nvPr/>
          </p:nvPicPr>
          <p:blipFill>
            <a:blip r:embed="rId12"/>
            <a:stretch/>
          </p:blipFill>
          <p:spPr>
            <a:xfrm>
              <a:off x="8952840" y="19177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4" name="Image" descr="Image"/>
            <p:cNvPicPr/>
            <p:nvPr/>
          </p:nvPicPr>
          <p:blipFill>
            <a:blip r:embed="rId13"/>
            <a:stretch/>
          </p:blipFill>
          <p:spPr>
            <a:xfrm>
              <a:off x="11149920" y="12762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5" name="Image" descr="Image"/>
            <p:cNvPicPr/>
            <p:nvPr/>
          </p:nvPicPr>
          <p:blipFill>
            <a:blip r:embed="rId14"/>
            <a:stretch/>
          </p:blipFill>
          <p:spPr>
            <a:xfrm>
              <a:off x="10605240" y="16128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6" name="Image" descr="Image"/>
            <p:cNvPicPr/>
            <p:nvPr/>
          </p:nvPicPr>
          <p:blipFill>
            <a:blip r:embed="rId15"/>
            <a:stretch/>
          </p:blipFill>
          <p:spPr>
            <a:xfrm>
              <a:off x="10059120" y="19177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7" name="Image" descr="Image"/>
            <p:cNvPicPr/>
            <p:nvPr/>
          </p:nvPicPr>
          <p:blipFill>
            <a:blip r:embed="rId16"/>
            <a:stretch/>
          </p:blipFill>
          <p:spPr>
            <a:xfrm>
              <a:off x="9498960" y="22352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8" name="Image" descr="Image"/>
            <p:cNvPicPr/>
            <p:nvPr/>
          </p:nvPicPr>
          <p:blipFill>
            <a:blip r:embed="rId17"/>
            <a:stretch/>
          </p:blipFill>
          <p:spPr>
            <a:xfrm>
              <a:off x="8284680" y="1117440"/>
              <a:ext cx="354960" cy="634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819" name="Image" descr="Image"/>
            <p:cNvPicPr/>
            <p:nvPr/>
          </p:nvPicPr>
          <p:blipFill>
            <a:blip r:embed="rId18"/>
            <a:stretch/>
          </p:blipFill>
          <p:spPr>
            <a:xfrm>
              <a:off x="11149920" y="773280"/>
              <a:ext cx="1269360" cy="8262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820" name="Line 6"/>
          <p:cNvSpPr/>
          <p:nvPr/>
        </p:nvSpPr>
        <p:spPr>
          <a:xfrm>
            <a:off x="8618760" y="1534320"/>
            <a:ext cx="1047960" cy="63396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7"/>
          <p:cNvSpPr/>
          <p:nvPr/>
        </p:nvSpPr>
        <p:spPr>
          <a:xfrm>
            <a:off x="9209880" y="209484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2" name="CustomShape 8"/>
          <p:cNvSpPr/>
          <p:nvPr/>
        </p:nvSpPr>
        <p:spPr>
          <a:xfrm>
            <a:off x="8509680" y="179172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3" name="Line 9"/>
          <p:cNvSpPr/>
          <p:nvPr/>
        </p:nvSpPr>
        <p:spPr>
          <a:xfrm flipV="1">
            <a:off x="8663040" y="1353600"/>
            <a:ext cx="475560" cy="32364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Line 10"/>
          <p:cNvSpPr/>
          <p:nvPr/>
        </p:nvSpPr>
        <p:spPr>
          <a:xfrm flipV="1">
            <a:off x="8618760" y="933840"/>
            <a:ext cx="905040" cy="60048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11"/>
          <p:cNvSpPr/>
          <p:nvPr/>
        </p:nvSpPr>
        <p:spPr>
          <a:xfrm>
            <a:off x="9516960" y="72324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6" name="CustomShape 12"/>
          <p:cNvSpPr/>
          <p:nvPr/>
        </p:nvSpPr>
        <p:spPr>
          <a:xfrm>
            <a:off x="9064080" y="111168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7" name="Line 13"/>
          <p:cNvSpPr/>
          <p:nvPr/>
        </p:nvSpPr>
        <p:spPr>
          <a:xfrm>
            <a:off x="8618760" y="1534320"/>
            <a:ext cx="1047960" cy="63396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14"/>
          <p:cNvSpPr/>
          <p:nvPr/>
        </p:nvSpPr>
        <p:spPr>
          <a:xfrm>
            <a:off x="9209880" y="209484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9" name="CustomShape 15"/>
          <p:cNvSpPr/>
          <p:nvPr/>
        </p:nvSpPr>
        <p:spPr>
          <a:xfrm>
            <a:off x="8509680" y="179172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0" name="Line 16"/>
          <p:cNvSpPr/>
          <p:nvPr/>
        </p:nvSpPr>
        <p:spPr>
          <a:xfrm flipV="1">
            <a:off x="8663040" y="1353600"/>
            <a:ext cx="475560" cy="32364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Line 17"/>
          <p:cNvSpPr/>
          <p:nvPr/>
        </p:nvSpPr>
        <p:spPr>
          <a:xfrm flipV="1">
            <a:off x="8618760" y="933840"/>
            <a:ext cx="905040" cy="60048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18"/>
          <p:cNvSpPr/>
          <p:nvPr/>
        </p:nvSpPr>
        <p:spPr>
          <a:xfrm>
            <a:off x="9516960" y="72324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33" name="CustomShape 19"/>
          <p:cNvSpPr/>
          <p:nvPr/>
        </p:nvSpPr>
        <p:spPr>
          <a:xfrm>
            <a:off x="9064080" y="111168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834" name="Table 20"/>
          <p:cNvGraphicFramePr/>
          <p:nvPr/>
        </p:nvGraphicFramePr>
        <p:xfrm>
          <a:off x="8609760" y="6324840"/>
          <a:ext cx="3060360" cy="30668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766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↓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↓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↓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766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↓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T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↓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T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766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↓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↓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T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766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T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c41c2d"/>
                          </a:solidFill>
                          <a:latin typeface="DIN Condensed Bold"/>
                          <a:ea typeface="DIN Condensed Bold"/>
                        </a:rPr>
                        <a:t>T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835" name="Line 21"/>
          <p:cNvSpPr/>
          <p:nvPr/>
        </p:nvSpPr>
        <p:spPr>
          <a:xfrm>
            <a:off x="8663040" y="1715400"/>
            <a:ext cx="475200" cy="27180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406440" y="673200"/>
            <a:ext cx="816696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Exemplo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837" name="CustomShape 2"/>
          <p:cNvSpPr/>
          <p:nvPr/>
        </p:nvSpPr>
        <p:spPr>
          <a:xfrm>
            <a:off x="406440" y="1890000"/>
            <a:ext cx="8704080" cy="6960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661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Mundo "linha"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 </a:t>
            </a: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←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 </a:t>
            </a: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sair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(aplicáveis em qualquer estado)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T(s,a,s’): com prob. 1/2 leva a estado terminal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R(s,a) =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 inicial </a:t>
            </a: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e</a:t>
            </a:r>
            <a:endParaRPr b="0" lang="pt-BR" sz="28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Ação sair leva a estado terminal </a:t>
            </a:r>
            <a:endParaRPr b="0" lang="pt-BR" sz="28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</a:t>
            </a:r>
            <a:endParaRPr b="0" lang="pt-BR" sz="2800" spc="-1" strike="noStrike">
              <a:latin typeface="Arial"/>
            </a:endParaRPr>
          </a:p>
        </p:txBody>
      </p:sp>
      <p:graphicFrame>
        <p:nvGraphicFramePr>
          <p:cNvPr id="838" name="Table 3"/>
          <p:cNvGraphicFramePr/>
          <p:nvPr/>
        </p:nvGraphicFramePr>
        <p:xfrm>
          <a:off x="2687400" y="4462920"/>
          <a:ext cx="4212000" cy="11127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5565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65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a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b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c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d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e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</a:tr>
            </a:tbl>
          </a:graphicData>
        </a:graphic>
      </p:graphicFrame>
      <p:graphicFrame>
        <p:nvGraphicFramePr>
          <p:cNvPr id="839" name="Table 4"/>
          <p:cNvGraphicFramePr/>
          <p:nvPr/>
        </p:nvGraphicFramePr>
        <p:xfrm>
          <a:off x="2295360" y="8628840"/>
          <a:ext cx="4212000" cy="6645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40" name="CustomShape 5"/>
          <p:cNvSpPr/>
          <p:nvPr/>
        </p:nvSpPr>
        <p:spPr>
          <a:xfrm>
            <a:off x="10723320" y="223632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6"/>
          <p:cNvSpPr/>
          <p:nvPr/>
        </p:nvSpPr>
        <p:spPr>
          <a:xfrm>
            <a:off x="11532960" y="1667160"/>
            <a:ext cx="646560" cy="73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7"/>
          <p:cNvSpPr/>
          <p:nvPr/>
        </p:nvSpPr>
        <p:spPr>
          <a:xfrm flipH="1">
            <a:off x="10884960" y="1667160"/>
            <a:ext cx="646560" cy="73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8"/>
          <p:cNvSpPr/>
          <p:nvPr/>
        </p:nvSpPr>
        <p:spPr>
          <a:xfrm>
            <a:off x="11259720" y="137556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9"/>
          <p:cNvSpPr/>
          <p:nvPr/>
        </p:nvSpPr>
        <p:spPr>
          <a:xfrm>
            <a:off x="11690280" y="1339560"/>
            <a:ext cx="25920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845" name="Group 10"/>
          <p:cNvGrpSpPr/>
          <p:nvPr/>
        </p:nvGrpSpPr>
        <p:grpSpPr>
          <a:xfrm>
            <a:off x="11926440" y="3027240"/>
            <a:ext cx="507240" cy="405720"/>
            <a:chOff x="11926440" y="3027240"/>
            <a:chExt cx="507240" cy="405720"/>
          </a:xfrm>
        </p:grpSpPr>
        <p:sp>
          <p:nvSpPr>
            <p:cNvPr id="846" name="CustomShape 11"/>
            <p:cNvSpPr/>
            <p:nvPr/>
          </p:nvSpPr>
          <p:spPr>
            <a:xfrm>
              <a:off x="11926440" y="302724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12"/>
            <p:cNvSpPr/>
            <p:nvPr/>
          </p:nvSpPr>
          <p:spPr>
            <a:xfrm>
              <a:off x="12070440" y="304776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848" name="CustomShape 13"/>
          <p:cNvSpPr/>
          <p:nvPr/>
        </p:nvSpPr>
        <p:spPr>
          <a:xfrm>
            <a:off x="10765440" y="1706760"/>
            <a:ext cx="31572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←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49" name="CustomShape 14"/>
          <p:cNvSpPr/>
          <p:nvPr/>
        </p:nvSpPr>
        <p:spPr>
          <a:xfrm>
            <a:off x="11957040" y="1705680"/>
            <a:ext cx="5644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sair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50" name="CustomShape 15"/>
          <p:cNvSpPr/>
          <p:nvPr/>
        </p:nvSpPr>
        <p:spPr>
          <a:xfrm>
            <a:off x="12017880" y="223632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16"/>
          <p:cNvSpPr/>
          <p:nvPr/>
        </p:nvSpPr>
        <p:spPr>
          <a:xfrm>
            <a:off x="12180240" y="2574000"/>
            <a:ext cx="360" cy="44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17"/>
          <p:cNvSpPr/>
          <p:nvPr/>
        </p:nvSpPr>
        <p:spPr>
          <a:xfrm flipH="1" flipV="1">
            <a:off x="7957440" y="7791120"/>
            <a:ext cx="360" cy="590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18"/>
          <p:cNvSpPr/>
          <p:nvPr/>
        </p:nvSpPr>
        <p:spPr>
          <a:xfrm>
            <a:off x="9998640" y="5621040"/>
            <a:ext cx="360" cy="35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19"/>
          <p:cNvSpPr/>
          <p:nvPr/>
        </p:nvSpPr>
        <p:spPr>
          <a:xfrm>
            <a:off x="10104480" y="30049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20"/>
          <p:cNvSpPr/>
          <p:nvPr/>
        </p:nvSpPr>
        <p:spPr>
          <a:xfrm flipV="1">
            <a:off x="9858960" y="3295800"/>
            <a:ext cx="518040" cy="71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21"/>
          <p:cNvSpPr/>
          <p:nvPr/>
        </p:nvSpPr>
        <p:spPr>
          <a:xfrm flipV="1">
            <a:off x="10377720" y="2397960"/>
            <a:ext cx="507240" cy="89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22"/>
          <p:cNvSpPr/>
          <p:nvPr/>
        </p:nvSpPr>
        <p:spPr>
          <a:xfrm>
            <a:off x="9952560" y="29772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58" name="CustomShape 23"/>
          <p:cNvSpPr/>
          <p:nvPr/>
        </p:nvSpPr>
        <p:spPr>
          <a:xfrm>
            <a:off x="9696600" y="384660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24"/>
          <p:cNvSpPr/>
          <p:nvPr/>
        </p:nvSpPr>
        <p:spPr>
          <a:xfrm flipV="1">
            <a:off x="8830440" y="4800960"/>
            <a:ext cx="563040" cy="64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25"/>
          <p:cNvSpPr/>
          <p:nvPr/>
        </p:nvSpPr>
        <p:spPr>
          <a:xfrm flipV="1">
            <a:off x="9394200" y="4008240"/>
            <a:ext cx="464400" cy="79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26"/>
          <p:cNvSpPr/>
          <p:nvPr/>
        </p:nvSpPr>
        <p:spPr>
          <a:xfrm>
            <a:off x="8177400" y="675144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27"/>
          <p:cNvSpPr/>
          <p:nvPr/>
        </p:nvSpPr>
        <p:spPr>
          <a:xfrm>
            <a:off x="9836280" y="528336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28"/>
          <p:cNvSpPr/>
          <p:nvPr/>
        </p:nvSpPr>
        <p:spPr>
          <a:xfrm>
            <a:off x="8667720" y="528336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29"/>
          <p:cNvSpPr/>
          <p:nvPr/>
        </p:nvSpPr>
        <p:spPr>
          <a:xfrm>
            <a:off x="7685280" y="750024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30"/>
          <p:cNvSpPr/>
          <p:nvPr/>
        </p:nvSpPr>
        <p:spPr>
          <a:xfrm>
            <a:off x="9120600" y="451008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31"/>
          <p:cNvSpPr/>
          <p:nvPr/>
        </p:nvSpPr>
        <p:spPr>
          <a:xfrm>
            <a:off x="8556840" y="593568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32"/>
          <p:cNvSpPr/>
          <p:nvPr/>
        </p:nvSpPr>
        <p:spPr>
          <a:xfrm>
            <a:off x="8971200" y="4493880"/>
            <a:ext cx="24120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68" name="CustomShape 33"/>
          <p:cNvSpPr/>
          <p:nvPr/>
        </p:nvSpPr>
        <p:spPr>
          <a:xfrm flipV="1">
            <a:off x="8830440" y="5445360"/>
            <a:ext cx="360" cy="78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34"/>
          <p:cNvSpPr/>
          <p:nvPr/>
        </p:nvSpPr>
        <p:spPr>
          <a:xfrm>
            <a:off x="8384400" y="593712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70" name="CustomShape 35"/>
          <p:cNvSpPr/>
          <p:nvPr/>
        </p:nvSpPr>
        <p:spPr>
          <a:xfrm flipV="1">
            <a:off x="8339760" y="6226560"/>
            <a:ext cx="489600" cy="68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71" name="Group 36"/>
          <p:cNvGrpSpPr/>
          <p:nvPr/>
        </p:nvGrpSpPr>
        <p:grpSpPr>
          <a:xfrm>
            <a:off x="7704720" y="8815680"/>
            <a:ext cx="507240" cy="405720"/>
            <a:chOff x="7704720" y="8815680"/>
            <a:chExt cx="507240" cy="405720"/>
          </a:xfrm>
        </p:grpSpPr>
        <p:sp>
          <p:nvSpPr>
            <p:cNvPr id="872" name="CustomShape 37"/>
            <p:cNvSpPr/>
            <p:nvPr/>
          </p:nvSpPr>
          <p:spPr>
            <a:xfrm>
              <a:off x="7704720" y="881568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38"/>
            <p:cNvSpPr/>
            <p:nvPr/>
          </p:nvSpPr>
          <p:spPr>
            <a:xfrm>
              <a:off x="7785720" y="8836200"/>
              <a:ext cx="34524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10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874" name="CustomShape 39"/>
          <p:cNvSpPr/>
          <p:nvPr/>
        </p:nvSpPr>
        <p:spPr>
          <a:xfrm>
            <a:off x="8830440" y="6227280"/>
            <a:ext cx="563040" cy="71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40"/>
          <p:cNvSpPr/>
          <p:nvPr/>
        </p:nvSpPr>
        <p:spPr>
          <a:xfrm>
            <a:off x="9394200" y="4801680"/>
            <a:ext cx="604080" cy="64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41"/>
          <p:cNvSpPr/>
          <p:nvPr/>
        </p:nvSpPr>
        <p:spPr>
          <a:xfrm>
            <a:off x="10377720" y="3296520"/>
            <a:ext cx="557640" cy="69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42"/>
          <p:cNvSpPr/>
          <p:nvPr/>
        </p:nvSpPr>
        <p:spPr>
          <a:xfrm>
            <a:off x="9231480" y="678060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43"/>
          <p:cNvSpPr/>
          <p:nvPr/>
        </p:nvSpPr>
        <p:spPr>
          <a:xfrm>
            <a:off x="10773720" y="383364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44"/>
          <p:cNvSpPr/>
          <p:nvPr/>
        </p:nvSpPr>
        <p:spPr>
          <a:xfrm>
            <a:off x="10936440" y="4171680"/>
            <a:ext cx="36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45"/>
          <p:cNvSpPr/>
          <p:nvPr/>
        </p:nvSpPr>
        <p:spPr>
          <a:xfrm>
            <a:off x="11118960" y="975240"/>
            <a:ext cx="82800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1,125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81" name="CustomShape 46"/>
          <p:cNvSpPr/>
          <p:nvPr/>
        </p:nvSpPr>
        <p:spPr>
          <a:xfrm>
            <a:off x="6987600" y="7509600"/>
            <a:ext cx="424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82" name="CustomShape 47"/>
          <p:cNvSpPr/>
          <p:nvPr/>
        </p:nvSpPr>
        <p:spPr>
          <a:xfrm>
            <a:off x="8483760" y="449172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2,5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83" name="CustomShape 48"/>
          <p:cNvSpPr/>
          <p:nvPr/>
        </p:nvSpPr>
        <p:spPr>
          <a:xfrm>
            <a:off x="9343800" y="2977200"/>
            <a:ext cx="6667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1,25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884" name="Group 49"/>
          <p:cNvGrpSpPr/>
          <p:nvPr/>
        </p:nvGrpSpPr>
        <p:grpSpPr>
          <a:xfrm>
            <a:off x="10682280" y="4546080"/>
            <a:ext cx="507240" cy="405720"/>
            <a:chOff x="10682280" y="4546080"/>
            <a:chExt cx="507240" cy="405720"/>
          </a:xfrm>
        </p:grpSpPr>
        <p:sp>
          <p:nvSpPr>
            <p:cNvPr id="885" name="CustomShape 50"/>
            <p:cNvSpPr/>
            <p:nvPr/>
          </p:nvSpPr>
          <p:spPr>
            <a:xfrm>
              <a:off x="10682280" y="454608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CustomShape 51"/>
            <p:cNvSpPr/>
            <p:nvPr/>
          </p:nvSpPr>
          <p:spPr>
            <a:xfrm>
              <a:off x="10826280" y="456660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0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887" name="Group 52"/>
          <p:cNvGrpSpPr/>
          <p:nvPr/>
        </p:nvGrpSpPr>
        <p:grpSpPr>
          <a:xfrm>
            <a:off x="9744840" y="5987160"/>
            <a:ext cx="507240" cy="405720"/>
            <a:chOff x="9744840" y="5987160"/>
            <a:chExt cx="507240" cy="405720"/>
          </a:xfrm>
        </p:grpSpPr>
        <p:sp>
          <p:nvSpPr>
            <p:cNvPr id="888" name="CustomShape 53"/>
            <p:cNvSpPr/>
            <p:nvPr/>
          </p:nvSpPr>
          <p:spPr>
            <a:xfrm>
              <a:off x="9744840" y="598716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CustomShape 54"/>
            <p:cNvSpPr/>
            <p:nvPr/>
          </p:nvSpPr>
          <p:spPr>
            <a:xfrm>
              <a:off x="9888840" y="600768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0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890" name="Group 55"/>
          <p:cNvGrpSpPr/>
          <p:nvPr/>
        </p:nvGrpSpPr>
        <p:grpSpPr>
          <a:xfrm>
            <a:off x="9127800" y="7510320"/>
            <a:ext cx="507240" cy="405720"/>
            <a:chOff x="9127800" y="7510320"/>
            <a:chExt cx="507240" cy="405720"/>
          </a:xfrm>
        </p:grpSpPr>
        <p:sp>
          <p:nvSpPr>
            <p:cNvPr id="891" name="CustomShape 56"/>
            <p:cNvSpPr/>
            <p:nvPr/>
          </p:nvSpPr>
          <p:spPr>
            <a:xfrm>
              <a:off x="9127800" y="751032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CustomShape 57"/>
            <p:cNvSpPr/>
            <p:nvPr/>
          </p:nvSpPr>
          <p:spPr>
            <a:xfrm>
              <a:off x="9272160" y="753084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0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893" name="CustomShape 58"/>
          <p:cNvSpPr/>
          <p:nvPr/>
        </p:nvSpPr>
        <p:spPr>
          <a:xfrm>
            <a:off x="9385200" y="7118280"/>
            <a:ext cx="5400" cy="38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59"/>
          <p:cNvSpPr/>
          <p:nvPr/>
        </p:nvSpPr>
        <p:spPr>
          <a:xfrm flipV="1">
            <a:off x="7958880" y="6913080"/>
            <a:ext cx="380160" cy="87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60"/>
          <p:cNvSpPr/>
          <p:nvPr/>
        </p:nvSpPr>
        <p:spPr>
          <a:xfrm>
            <a:off x="7796160" y="822060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61"/>
          <p:cNvSpPr/>
          <p:nvPr/>
        </p:nvSpPr>
        <p:spPr>
          <a:xfrm>
            <a:off x="7958880" y="8558280"/>
            <a:ext cx="360" cy="24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62"/>
          <p:cNvSpPr/>
          <p:nvPr/>
        </p:nvSpPr>
        <p:spPr>
          <a:xfrm>
            <a:off x="7398360" y="7509600"/>
            <a:ext cx="2566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98" name="CustomShape 63"/>
          <p:cNvSpPr/>
          <p:nvPr/>
        </p:nvSpPr>
        <p:spPr>
          <a:xfrm>
            <a:off x="8173440" y="593172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899" name="Group 64"/>
          <p:cNvGrpSpPr/>
          <p:nvPr/>
        </p:nvGrpSpPr>
        <p:grpSpPr>
          <a:xfrm>
            <a:off x="10944000" y="3123000"/>
            <a:ext cx="507240" cy="405720"/>
            <a:chOff x="10944000" y="3123000"/>
            <a:chExt cx="507240" cy="405720"/>
          </a:xfrm>
        </p:grpSpPr>
        <p:sp>
          <p:nvSpPr>
            <p:cNvPr id="900" name="CustomShape 65"/>
            <p:cNvSpPr/>
            <p:nvPr/>
          </p:nvSpPr>
          <p:spPr>
            <a:xfrm>
              <a:off x="10944000" y="312300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CustomShape 66"/>
            <p:cNvSpPr/>
            <p:nvPr/>
          </p:nvSpPr>
          <p:spPr>
            <a:xfrm>
              <a:off x="11088000" y="314352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902" name="CustomShape 67"/>
          <p:cNvSpPr/>
          <p:nvPr/>
        </p:nvSpPr>
        <p:spPr>
          <a:xfrm>
            <a:off x="10941840" y="2565000"/>
            <a:ext cx="183960" cy="54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68"/>
          <p:cNvSpPr/>
          <p:nvPr/>
        </p:nvSpPr>
        <p:spPr>
          <a:xfrm>
            <a:off x="9936000" y="4166640"/>
            <a:ext cx="237240" cy="48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04" name="Group 69"/>
          <p:cNvGrpSpPr/>
          <p:nvPr/>
        </p:nvGrpSpPr>
        <p:grpSpPr>
          <a:xfrm>
            <a:off x="10023840" y="4664520"/>
            <a:ext cx="507240" cy="405720"/>
            <a:chOff x="10023840" y="4664520"/>
            <a:chExt cx="507240" cy="405720"/>
          </a:xfrm>
        </p:grpSpPr>
        <p:sp>
          <p:nvSpPr>
            <p:cNvPr id="905" name="CustomShape 70"/>
            <p:cNvSpPr/>
            <p:nvPr/>
          </p:nvSpPr>
          <p:spPr>
            <a:xfrm>
              <a:off x="10023840" y="466452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CustomShape 71"/>
            <p:cNvSpPr/>
            <p:nvPr/>
          </p:nvSpPr>
          <p:spPr>
            <a:xfrm>
              <a:off x="10167840" y="468504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0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907" name="Group 72"/>
          <p:cNvGrpSpPr/>
          <p:nvPr/>
        </p:nvGrpSpPr>
        <p:grpSpPr>
          <a:xfrm>
            <a:off x="8437680" y="7622640"/>
            <a:ext cx="507240" cy="405720"/>
            <a:chOff x="8437680" y="7622640"/>
            <a:chExt cx="507240" cy="405720"/>
          </a:xfrm>
        </p:grpSpPr>
        <p:sp>
          <p:nvSpPr>
            <p:cNvPr id="908" name="CustomShape 73"/>
            <p:cNvSpPr/>
            <p:nvPr/>
          </p:nvSpPr>
          <p:spPr>
            <a:xfrm>
              <a:off x="8437680" y="762264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CustomShape 74"/>
            <p:cNvSpPr/>
            <p:nvPr/>
          </p:nvSpPr>
          <p:spPr>
            <a:xfrm>
              <a:off x="8581680" y="764352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0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910" name="CustomShape 75"/>
          <p:cNvSpPr/>
          <p:nvPr/>
        </p:nvSpPr>
        <p:spPr>
          <a:xfrm>
            <a:off x="8402760" y="7077600"/>
            <a:ext cx="205920" cy="53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76"/>
          <p:cNvSpPr/>
          <p:nvPr/>
        </p:nvSpPr>
        <p:spPr>
          <a:xfrm>
            <a:off x="7912800" y="667008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12" name="CustomShape 77"/>
          <p:cNvSpPr/>
          <p:nvPr/>
        </p:nvSpPr>
        <p:spPr>
          <a:xfrm>
            <a:off x="7139880" y="8179200"/>
            <a:ext cx="424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13" name="CustomShape 78"/>
          <p:cNvSpPr/>
          <p:nvPr/>
        </p:nvSpPr>
        <p:spPr>
          <a:xfrm>
            <a:off x="8087400" y="523188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2,5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14" name="CustomShape 79"/>
          <p:cNvSpPr/>
          <p:nvPr/>
        </p:nvSpPr>
        <p:spPr>
          <a:xfrm>
            <a:off x="9048600" y="3792600"/>
            <a:ext cx="6667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1,25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15" name="CustomShape 80"/>
          <p:cNvSpPr/>
          <p:nvPr/>
        </p:nvSpPr>
        <p:spPr>
          <a:xfrm>
            <a:off x="9912240" y="2194920"/>
            <a:ext cx="82800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1,125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16" name="CustomShape 81"/>
          <p:cNvSpPr/>
          <p:nvPr/>
        </p:nvSpPr>
        <p:spPr>
          <a:xfrm>
            <a:off x="12391560" y="219492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CustomShape 1"/>
          <p:cNvSpPr/>
          <p:nvPr/>
        </p:nvSpPr>
        <p:spPr>
          <a:xfrm>
            <a:off x="406440" y="673200"/>
            <a:ext cx="629856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MDP com ciclos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918" name="CustomShape 2"/>
          <p:cNvSpPr/>
          <p:nvPr/>
        </p:nvSpPr>
        <p:spPr>
          <a:xfrm>
            <a:off x="406440" y="1718640"/>
            <a:ext cx="12191400" cy="462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661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Estados s</a:t>
            </a:r>
            <a:r>
              <a:rPr b="0" lang="pt-BR" sz="2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2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s</a:t>
            </a:r>
            <a:r>
              <a:rPr b="0" lang="pt-BR" sz="2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2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t</a:t>
            </a:r>
            <a:endParaRPr b="0" lang="pt-BR" sz="26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R(s</a:t>
            </a:r>
            <a:r>
              <a:rPr b="0" lang="pt-BR" sz="2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2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,B,*) &gt; R(*,A,s</a:t>
            </a:r>
            <a:r>
              <a:rPr b="0" lang="pt-BR" sz="2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2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&gt; R(s</a:t>
            </a:r>
            <a:r>
              <a:rPr b="0" lang="pt-BR" sz="2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2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,B,t)</a:t>
            </a:r>
            <a:endParaRPr b="0" lang="pt-BR" sz="2600" spc="-1" strike="noStrike">
              <a:latin typeface="Arial"/>
            </a:endParaRPr>
          </a:p>
          <a:p>
            <a:pPr marL="3661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 A e B</a:t>
            </a:r>
            <a:endParaRPr b="0" lang="pt-BR" sz="26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ação A segura com menor ganho</a:t>
            </a:r>
            <a:endParaRPr b="0" lang="pt-BR" sz="26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ação B leva a catástrofe em s</a:t>
            </a:r>
            <a:r>
              <a:rPr b="0" lang="pt-BR" sz="2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600" spc="-1" strike="noStrike">
              <a:latin typeface="Arial"/>
            </a:endParaRPr>
          </a:p>
        </p:txBody>
      </p:sp>
      <p:grpSp>
        <p:nvGrpSpPr>
          <p:cNvPr id="919" name="Group 3"/>
          <p:cNvGrpSpPr/>
          <p:nvPr/>
        </p:nvGrpSpPr>
        <p:grpSpPr>
          <a:xfrm>
            <a:off x="1742760" y="5980320"/>
            <a:ext cx="8627400" cy="4244040"/>
            <a:chOff x="1742760" y="5980320"/>
            <a:chExt cx="8627400" cy="4244040"/>
          </a:xfrm>
        </p:grpSpPr>
        <p:sp>
          <p:nvSpPr>
            <p:cNvPr id="920" name="CustomShape 4"/>
            <p:cNvSpPr/>
            <p:nvPr/>
          </p:nvSpPr>
          <p:spPr>
            <a:xfrm>
              <a:off x="3143880" y="6932520"/>
              <a:ext cx="888120" cy="8881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8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1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921" name="CustomShape 5"/>
            <p:cNvSpPr/>
            <p:nvPr/>
          </p:nvSpPr>
          <p:spPr>
            <a:xfrm>
              <a:off x="6967440" y="6932520"/>
              <a:ext cx="888120" cy="8881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8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2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922" name="CustomShape 6"/>
            <p:cNvSpPr/>
            <p:nvPr/>
          </p:nvSpPr>
          <p:spPr>
            <a:xfrm>
              <a:off x="3588480" y="7376760"/>
              <a:ext cx="3822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3" name="CustomShape 7"/>
            <p:cNvSpPr/>
            <p:nvPr/>
          </p:nvSpPr>
          <p:spPr>
            <a:xfrm flipH="1">
              <a:off x="3587760" y="7376760"/>
              <a:ext cx="3822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4" name="CustomShape 8"/>
            <p:cNvSpPr/>
            <p:nvPr/>
          </p:nvSpPr>
          <p:spPr>
            <a:xfrm>
              <a:off x="7045560" y="6139080"/>
              <a:ext cx="700200" cy="947160"/>
            </a:xfrm>
            <a:custGeom>
              <a:avLst/>
              <a:gdLst/>
              <a:ahLst/>
              <a:rect l="l" t="t" r="r" b="b"/>
              <a:pathLst>
                <a:path w="20152" h="21600">
                  <a:moveTo>
                    <a:pt x="3335" y="21600"/>
                  </a:moveTo>
                  <a:cubicBezTo>
                    <a:pt x="782" y="18829"/>
                    <a:pt x="-419" y="14762"/>
                    <a:pt x="131" y="10751"/>
                  </a:cubicBezTo>
                  <a:cubicBezTo>
                    <a:pt x="976" y="4578"/>
                    <a:pt x="5541" y="27"/>
                    <a:pt x="10914" y="0"/>
                  </a:cubicBezTo>
                  <a:cubicBezTo>
                    <a:pt x="13687" y="292"/>
                    <a:pt x="16239" y="1886"/>
                    <a:pt x="17979" y="4415"/>
                  </a:cubicBezTo>
                  <a:cubicBezTo>
                    <a:pt x="21181" y="9067"/>
                    <a:pt x="20592" y="15159"/>
                    <a:pt x="17848" y="2027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9"/>
            <p:cNvSpPr/>
            <p:nvPr/>
          </p:nvSpPr>
          <p:spPr>
            <a:xfrm>
              <a:off x="2547720" y="6565680"/>
              <a:ext cx="1041120" cy="887040"/>
            </a:xfrm>
            <a:custGeom>
              <a:avLst/>
              <a:gdLst/>
              <a:ahLst/>
              <a:rect l="l" t="t" r="r" b="b"/>
              <a:pathLst>
                <a:path w="20979" h="20994">
                  <a:moveTo>
                    <a:pt x="11874" y="20980"/>
                  </a:moveTo>
                  <a:cubicBezTo>
                    <a:pt x="4974" y="21308"/>
                    <a:pt x="-621" y="15792"/>
                    <a:pt x="55" y="9329"/>
                  </a:cubicBezTo>
                  <a:cubicBezTo>
                    <a:pt x="632" y="3815"/>
                    <a:pt x="5730" y="-292"/>
                    <a:pt x="11615" y="16"/>
                  </a:cubicBezTo>
                  <a:cubicBezTo>
                    <a:pt x="13658" y="-59"/>
                    <a:pt x="15668" y="522"/>
                    <a:pt x="17314" y="1664"/>
                  </a:cubicBezTo>
                  <a:cubicBezTo>
                    <a:pt x="19431" y="3134"/>
                    <a:pt x="20767" y="5393"/>
                    <a:pt x="20979" y="785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Line 10"/>
            <p:cNvSpPr/>
            <p:nvPr/>
          </p:nvSpPr>
          <p:spPr>
            <a:xfrm>
              <a:off x="2208960" y="696960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27" name="Line 11"/>
            <p:cNvSpPr/>
            <p:nvPr/>
          </p:nvSpPr>
          <p:spPr>
            <a:xfrm>
              <a:off x="6209640" y="61646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28" name="CustomShape 12"/>
            <p:cNvSpPr/>
            <p:nvPr/>
          </p:nvSpPr>
          <p:spPr>
            <a:xfrm>
              <a:off x="2868840" y="7696440"/>
              <a:ext cx="1103040" cy="884880"/>
            </a:xfrm>
            <a:custGeom>
              <a:avLst/>
              <a:gdLst/>
              <a:ahLst/>
              <a:rect l="l" t="t" r="r" b="b"/>
              <a:pathLst>
                <a:path w="17825" h="18294">
                  <a:moveTo>
                    <a:pt x="16447" y="0"/>
                  </a:moveTo>
                  <a:cubicBezTo>
                    <a:pt x="21071" y="9659"/>
                    <a:pt x="13263" y="21600"/>
                    <a:pt x="4816" y="17445"/>
                  </a:cubicBezTo>
                  <a:cubicBezTo>
                    <a:pt x="2524" y="16318"/>
                    <a:pt x="790" y="13850"/>
                    <a:pt x="212" y="10799"/>
                  </a:cubicBezTo>
                  <a:cubicBezTo>
                    <a:pt x="-529" y="6890"/>
                    <a:pt x="715" y="2806"/>
                    <a:pt x="3327" y="567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9" name="Line 13"/>
            <p:cNvSpPr/>
            <p:nvPr/>
          </p:nvSpPr>
          <p:spPr>
            <a:xfrm>
              <a:off x="4281120" y="856008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30" name="CustomShape 14"/>
            <p:cNvSpPr/>
            <p:nvPr/>
          </p:nvSpPr>
          <p:spPr>
            <a:xfrm>
              <a:off x="9482040" y="6683760"/>
              <a:ext cx="888120" cy="8881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8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T</a:t>
              </a:r>
              <a:endParaRPr b="0" lang="pt-BR" sz="2800" spc="-1" strike="noStrike">
                <a:latin typeface="Arial"/>
              </a:endParaRPr>
            </a:p>
          </p:txBody>
        </p:sp>
        <p:sp>
          <p:nvSpPr>
            <p:cNvPr id="931" name="CustomShape 15"/>
            <p:cNvSpPr/>
            <p:nvPr/>
          </p:nvSpPr>
          <p:spPr>
            <a:xfrm flipV="1">
              <a:off x="7412040" y="7126920"/>
              <a:ext cx="2513880" cy="248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Line 16"/>
            <p:cNvSpPr/>
            <p:nvPr/>
          </p:nvSpPr>
          <p:spPr>
            <a:xfrm>
              <a:off x="8667720" y="659304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33" name="Line 17"/>
            <p:cNvSpPr/>
            <p:nvPr/>
          </p:nvSpPr>
          <p:spPr>
            <a:xfrm>
              <a:off x="5198760" y="604368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34" name="Line 18"/>
            <p:cNvSpPr/>
            <p:nvPr/>
          </p:nvSpPr>
          <p:spPr>
            <a:xfrm>
              <a:off x="7170480" y="59803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35" name="Line 19"/>
            <p:cNvSpPr/>
            <p:nvPr/>
          </p:nvSpPr>
          <p:spPr>
            <a:xfrm>
              <a:off x="5352840" y="840780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36" name="Line 20"/>
            <p:cNvSpPr/>
            <p:nvPr/>
          </p:nvSpPr>
          <p:spPr>
            <a:xfrm>
              <a:off x="3179160" y="840780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37" name="Line 21"/>
            <p:cNvSpPr/>
            <p:nvPr/>
          </p:nvSpPr>
          <p:spPr>
            <a:xfrm>
              <a:off x="1742760" y="69696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38" name="Line 22"/>
            <p:cNvSpPr/>
            <p:nvPr/>
          </p:nvSpPr>
          <p:spPr>
            <a:xfrm>
              <a:off x="3338640" y="880056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39" name="Line 23"/>
            <p:cNvSpPr/>
            <p:nvPr/>
          </p:nvSpPr>
          <p:spPr>
            <a:xfrm>
              <a:off x="5540040" y="895428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</a:t>
              </a:r>
              <a:r>
                <a:rPr b="0" lang="pt-BR" sz="2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40" name="Line 24"/>
            <p:cNvSpPr/>
            <p:nvPr/>
          </p:nvSpPr>
          <p:spPr>
            <a:xfrm>
              <a:off x="5253840" y="671004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41" name="Line 25"/>
            <p:cNvSpPr/>
            <p:nvPr/>
          </p:nvSpPr>
          <p:spPr>
            <a:xfrm>
              <a:off x="8610480" y="731844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-10</a:t>
              </a:r>
              <a:endParaRPr b="0" lang="pt-BR" sz="20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06440" y="1905120"/>
            <a:ext cx="7318080" cy="7417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20040" indent="-31932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Probabilidade: medida de incerteza em evento</a:t>
            </a:r>
            <a:endParaRPr b="0" lang="pt-BR" sz="2450" spc="-1" strike="noStrike">
              <a:latin typeface="Arial"/>
            </a:endParaRPr>
          </a:p>
          <a:p>
            <a:pPr lvl="1" marL="640080" indent="-31932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 ≤ Pr(A) ≤ 1</a:t>
            </a:r>
            <a:endParaRPr b="0" lang="pt-BR" sz="2450" spc="-1" strike="noStrike">
              <a:latin typeface="Arial"/>
            </a:endParaRPr>
          </a:p>
          <a:p>
            <a:pPr lvl="1" marL="640080" indent="-31932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Pr(A </a:t>
            </a:r>
            <a:r>
              <a:rPr b="0" i="1" lang="pt-BR" sz="295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∪ </a:t>
            </a: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B) = Pr(A) + Pr(B) se A </a:t>
            </a:r>
            <a:r>
              <a:rPr b="0" i="1" lang="pt-BR" sz="295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∩ </a:t>
            </a: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B = ∅</a:t>
            </a:r>
            <a:endParaRPr b="0" lang="pt-BR" sz="2450" spc="-1" strike="noStrike">
              <a:latin typeface="Arial"/>
            </a:endParaRPr>
          </a:p>
          <a:p>
            <a:pPr marL="320040" indent="-31932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Variáveis aleatórias: organizam eventos mutuamente exclusivos e exaustivos</a:t>
            </a:r>
            <a:endParaRPr b="0" lang="pt-BR" sz="2450" spc="-1" strike="noStrike">
              <a:latin typeface="Arial"/>
            </a:endParaRPr>
          </a:p>
          <a:p>
            <a:pPr lvl="1" marL="640080" indent="-31932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Clima = quente, ameno, frio</a:t>
            </a:r>
            <a:endParaRPr b="0" lang="pt-BR" sz="2450" spc="-1" strike="noStrike">
              <a:latin typeface="Arial"/>
            </a:endParaRPr>
          </a:p>
          <a:p>
            <a:pPr marL="320040" indent="-31932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Distribuição de probabilidades</a:t>
            </a:r>
            <a:endParaRPr b="0" lang="pt-BR" sz="2450" spc="-1" strike="noStrike">
              <a:latin typeface="Arial"/>
            </a:endParaRPr>
          </a:p>
          <a:p>
            <a:pPr lvl="1" marL="640080" indent="-31932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Tabela de probabilidades de eventos relacionados a variável</a:t>
            </a:r>
            <a:endParaRPr b="0" lang="pt-BR" sz="2450" spc="-1" strike="noStrike">
              <a:latin typeface="Arial"/>
            </a:endParaRPr>
          </a:p>
          <a:p>
            <a:pPr marL="320040" indent="-31932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Distribuição conjunta</a:t>
            </a:r>
            <a:endParaRPr b="0" lang="pt-BR" sz="2450" spc="-1" strike="noStrike">
              <a:latin typeface="Arial"/>
            </a:endParaRPr>
          </a:p>
          <a:p>
            <a:pPr lvl="1" marL="640080" indent="-31932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Tabela de probabilidades conjuntas de múltiplas variáveis</a:t>
            </a:r>
            <a:endParaRPr b="0" lang="pt-BR" sz="245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revisão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246" name="Table 3"/>
          <p:cNvGraphicFramePr/>
          <p:nvPr/>
        </p:nvGraphicFramePr>
        <p:xfrm>
          <a:off x="7984800" y="3452040"/>
          <a:ext cx="3572280" cy="1892160"/>
        </p:xfrm>
        <a:graphic>
          <a:graphicData uri="http://schemas.openxmlformats.org/drawingml/2006/table">
            <a:tbl>
              <a:tblPr/>
              <a:tblGrid>
                <a:gridCol w="1786320"/>
                <a:gridCol w="1786320"/>
              </a:tblGrid>
              <a:tr h="473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Temp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Pr(Temp)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473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quente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0,35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3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ameno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0,60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34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frio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0,05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7" name="Table 4"/>
          <p:cNvGraphicFramePr/>
          <p:nvPr/>
        </p:nvGraphicFramePr>
        <p:xfrm>
          <a:off x="8011080" y="6172200"/>
          <a:ext cx="4656600" cy="2973240"/>
        </p:xfrm>
        <a:graphic>
          <a:graphicData uri="http://schemas.openxmlformats.org/drawingml/2006/table">
            <a:tbl>
              <a:tblPr/>
              <a:tblGrid>
                <a:gridCol w="1552320"/>
                <a:gridCol w="1552320"/>
                <a:gridCol w="1552320"/>
              </a:tblGrid>
              <a:tr h="424800"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Tempo</a:t>
                      </a:r>
                      <a:endParaRPr b="0" lang="pt-BR" sz="2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Clima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Pr(T,C)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20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quente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0,15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30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quente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0,30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60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quente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0,05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20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frio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0,10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30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frio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0,15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60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frio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0,25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CustomShape 1"/>
          <p:cNvSpPr/>
          <p:nvPr/>
        </p:nvSpPr>
        <p:spPr>
          <a:xfrm>
            <a:off x="519840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2"/>
          <p:cNvSpPr/>
          <p:nvPr/>
        </p:nvSpPr>
        <p:spPr>
          <a:xfrm>
            <a:off x="335376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3"/>
          <p:cNvSpPr/>
          <p:nvPr/>
        </p:nvSpPr>
        <p:spPr>
          <a:xfrm>
            <a:off x="261576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4"/>
          <p:cNvSpPr/>
          <p:nvPr/>
        </p:nvSpPr>
        <p:spPr>
          <a:xfrm>
            <a:off x="82656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5"/>
          <p:cNvSpPr/>
          <p:nvPr/>
        </p:nvSpPr>
        <p:spPr>
          <a:xfrm>
            <a:off x="694944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6"/>
          <p:cNvSpPr/>
          <p:nvPr/>
        </p:nvSpPr>
        <p:spPr>
          <a:xfrm>
            <a:off x="786420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7"/>
          <p:cNvSpPr/>
          <p:nvPr/>
        </p:nvSpPr>
        <p:spPr>
          <a:xfrm>
            <a:off x="9176400" y="778968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8"/>
          <p:cNvSpPr/>
          <p:nvPr/>
        </p:nvSpPr>
        <p:spPr>
          <a:xfrm>
            <a:off x="9954360" y="780228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9"/>
          <p:cNvSpPr/>
          <p:nvPr/>
        </p:nvSpPr>
        <p:spPr>
          <a:xfrm>
            <a:off x="1888560" y="433836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10"/>
          <p:cNvSpPr/>
          <p:nvPr/>
        </p:nvSpPr>
        <p:spPr>
          <a:xfrm>
            <a:off x="8309880" y="433836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11"/>
          <p:cNvSpPr/>
          <p:nvPr/>
        </p:nvSpPr>
        <p:spPr>
          <a:xfrm>
            <a:off x="5350680" y="2764440"/>
            <a:ext cx="3121200" cy="173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12"/>
          <p:cNvSpPr/>
          <p:nvPr/>
        </p:nvSpPr>
        <p:spPr>
          <a:xfrm flipH="1">
            <a:off x="2050560" y="2764440"/>
            <a:ext cx="3298680" cy="173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13"/>
          <p:cNvSpPr/>
          <p:nvPr/>
        </p:nvSpPr>
        <p:spPr>
          <a:xfrm flipH="1">
            <a:off x="6501600" y="4500720"/>
            <a:ext cx="1969200" cy="111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14"/>
          <p:cNvSpPr/>
          <p:nvPr/>
        </p:nvSpPr>
        <p:spPr>
          <a:xfrm>
            <a:off x="8630280" y="4577040"/>
            <a:ext cx="2161800" cy="10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15"/>
          <p:cNvSpPr/>
          <p:nvPr/>
        </p:nvSpPr>
        <p:spPr>
          <a:xfrm>
            <a:off x="2051280" y="4500720"/>
            <a:ext cx="360" cy="111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16"/>
          <p:cNvSpPr/>
          <p:nvPr/>
        </p:nvSpPr>
        <p:spPr>
          <a:xfrm>
            <a:off x="815400" y="636948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17"/>
          <p:cNvSpPr/>
          <p:nvPr/>
        </p:nvSpPr>
        <p:spPr>
          <a:xfrm>
            <a:off x="2965320" y="636948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18"/>
          <p:cNvSpPr/>
          <p:nvPr/>
        </p:nvSpPr>
        <p:spPr>
          <a:xfrm>
            <a:off x="2036160" y="5618520"/>
            <a:ext cx="95652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19"/>
          <p:cNvSpPr/>
          <p:nvPr/>
        </p:nvSpPr>
        <p:spPr>
          <a:xfrm>
            <a:off x="1110960" y="5618520"/>
            <a:ext cx="924840" cy="79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20"/>
          <p:cNvSpPr/>
          <p:nvPr/>
        </p:nvSpPr>
        <p:spPr>
          <a:xfrm flipH="1">
            <a:off x="2766600" y="6532200"/>
            <a:ext cx="35964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21"/>
          <p:cNvSpPr/>
          <p:nvPr/>
        </p:nvSpPr>
        <p:spPr>
          <a:xfrm>
            <a:off x="3128040" y="6532200"/>
            <a:ext cx="37656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22"/>
          <p:cNvSpPr/>
          <p:nvPr/>
        </p:nvSpPr>
        <p:spPr>
          <a:xfrm>
            <a:off x="978120" y="6532200"/>
            <a:ext cx="36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23"/>
          <p:cNvSpPr/>
          <p:nvPr/>
        </p:nvSpPr>
        <p:spPr>
          <a:xfrm>
            <a:off x="5187960" y="636948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Line 24"/>
          <p:cNvSpPr/>
          <p:nvPr/>
        </p:nvSpPr>
        <p:spPr>
          <a:xfrm flipH="1">
            <a:off x="5465520" y="5682960"/>
            <a:ext cx="957240" cy="73404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25"/>
          <p:cNvSpPr/>
          <p:nvPr/>
        </p:nvSpPr>
        <p:spPr>
          <a:xfrm>
            <a:off x="5350680" y="6532200"/>
            <a:ext cx="36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26"/>
          <p:cNvSpPr/>
          <p:nvPr/>
        </p:nvSpPr>
        <p:spPr>
          <a:xfrm>
            <a:off x="7354440" y="636948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27"/>
          <p:cNvSpPr/>
          <p:nvPr/>
        </p:nvSpPr>
        <p:spPr>
          <a:xfrm>
            <a:off x="6425280" y="5619240"/>
            <a:ext cx="956160" cy="79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28"/>
          <p:cNvSpPr/>
          <p:nvPr/>
        </p:nvSpPr>
        <p:spPr>
          <a:xfrm flipH="1">
            <a:off x="7100280" y="6532200"/>
            <a:ext cx="41544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29"/>
          <p:cNvSpPr/>
          <p:nvPr/>
        </p:nvSpPr>
        <p:spPr>
          <a:xfrm>
            <a:off x="7517160" y="6532200"/>
            <a:ext cx="41760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30"/>
          <p:cNvSpPr/>
          <p:nvPr/>
        </p:nvSpPr>
        <p:spPr>
          <a:xfrm>
            <a:off x="9549000" y="636876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31"/>
          <p:cNvSpPr/>
          <p:nvPr/>
        </p:nvSpPr>
        <p:spPr>
          <a:xfrm>
            <a:off x="9845640" y="5621400"/>
            <a:ext cx="946440" cy="79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32"/>
          <p:cNvSpPr/>
          <p:nvPr/>
        </p:nvSpPr>
        <p:spPr>
          <a:xfrm flipH="1">
            <a:off x="9327240" y="6531480"/>
            <a:ext cx="383040" cy="112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33"/>
          <p:cNvSpPr/>
          <p:nvPr/>
        </p:nvSpPr>
        <p:spPr>
          <a:xfrm>
            <a:off x="9711720" y="6531480"/>
            <a:ext cx="393840" cy="112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34"/>
          <p:cNvSpPr/>
          <p:nvPr/>
        </p:nvSpPr>
        <p:spPr>
          <a:xfrm>
            <a:off x="11861280" y="636948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35"/>
          <p:cNvSpPr/>
          <p:nvPr/>
        </p:nvSpPr>
        <p:spPr>
          <a:xfrm>
            <a:off x="10792800" y="5621400"/>
            <a:ext cx="1089360" cy="80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Line 36"/>
          <p:cNvSpPr/>
          <p:nvPr/>
        </p:nvSpPr>
        <p:spPr>
          <a:xfrm>
            <a:off x="12023640" y="6694560"/>
            <a:ext cx="8280" cy="649440"/>
          </a:xfrm>
          <a:prstGeom prst="line">
            <a:avLst/>
          </a:prstGeom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37"/>
          <p:cNvSpPr/>
          <p:nvPr/>
        </p:nvSpPr>
        <p:spPr>
          <a:xfrm>
            <a:off x="5077080" y="247284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38"/>
          <p:cNvSpPr/>
          <p:nvPr/>
        </p:nvSpPr>
        <p:spPr>
          <a:xfrm>
            <a:off x="1778040" y="532476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39"/>
          <p:cNvSpPr/>
          <p:nvPr/>
        </p:nvSpPr>
        <p:spPr>
          <a:xfrm>
            <a:off x="6229080" y="532476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40"/>
          <p:cNvSpPr/>
          <p:nvPr/>
        </p:nvSpPr>
        <p:spPr>
          <a:xfrm>
            <a:off x="10490040" y="532476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41"/>
          <p:cNvSpPr/>
          <p:nvPr/>
        </p:nvSpPr>
        <p:spPr>
          <a:xfrm>
            <a:off x="70452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42"/>
          <p:cNvSpPr/>
          <p:nvPr/>
        </p:nvSpPr>
        <p:spPr>
          <a:xfrm>
            <a:off x="249408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43"/>
          <p:cNvSpPr/>
          <p:nvPr/>
        </p:nvSpPr>
        <p:spPr>
          <a:xfrm>
            <a:off x="323208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44"/>
          <p:cNvSpPr/>
          <p:nvPr/>
        </p:nvSpPr>
        <p:spPr>
          <a:xfrm>
            <a:off x="507708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45"/>
          <p:cNvSpPr/>
          <p:nvPr/>
        </p:nvSpPr>
        <p:spPr>
          <a:xfrm>
            <a:off x="682740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46"/>
          <p:cNvSpPr/>
          <p:nvPr/>
        </p:nvSpPr>
        <p:spPr>
          <a:xfrm>
            <a:off x="766188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47"/>
          <p:cNvSpPr/>
          <p:nvPr/>
        </p:nvSpPr>
        <p:spPr>
          <a:xfrm>
            <a:off x="9054720" y="736308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48"/>
          <p:cNvSpPr/>
          <p:nvPr/>
        </p:nvSpPr>
        <p:spPr>
          <a:xfrm>
            <a:off x="9832680" y="736308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90" name="Group 49"/>
          <p:cNvGrpSpPr/>
          <p:nvPr/>
        </p:nvGrpSpPr>
        <p:grpSpPr>
          <a:xfrm>
            <a:off x="11769840" y="7374240"/>
            <a:ext cx="507240" cy="405720"/>
            <a:chOff x="11769840" y="7374240"/>
            <a:chExt cx="507240" cy="405720"/>
          </a:xfrm>
        </p:grpSpPr>
        <p:sp>
          <p:nvSpPr>
            <p:cNvPr id="991" name="CustomShape 50"/>
            <p:cNvSpPr/>
            <p:nvPr/>
          </p:nvSpPr>
          <p:spPr>
            <a:xfrm>
              <a:off x="11769840" y="737424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51"/>
            <p:cNvSpPr/>
            <p:nvPr/>
          </p:nvSpPr>
          <p:spPr>
            <a:xfrm>
              <a:off x="11876040" y="7394760"/>
              <a:ext cx="29484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-8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993" name="CustomShape 52"/>
          <p:cNvSpPr/>
          <p:nvPr/>
        </p:nvSpPr>
        <p:spPr>
          <a:xfrm>
            <a:off x="5614200" y="229176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94" name="CustomShape 53"/>
          <p:cNvSpPr/>
          <p:nvPr/>
        </p:nvSpPr>
        <p:spPr>
          <a:xfrm>
            <a:off x="2293200" y="516924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95" name="CustomShape 54"/>
          <p:cNvSpPr/>
          <p:nvPr/>
        </p:nvSpPr>
        <p:spPr>
          <a:xfrm>
            <a:off x="1193040" y="715464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96" name="CustomShape 55"/>
          <p:cNvSpPr/>
          <p:nvPr/>
        </p:nvSpPr>
        <p:spPr>
          <a:xfrm>
            <a:off x="2203200" y="715464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97" name="CustomShape 56"/>
          <p:cNvSpPr/>
          <p:nvPr/>
        </p:nvSpPr>
        <p:spPr>
          <a:xfrm>
            <a:off x="11000160" y="516924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98" name="CustomShape 57"/>
          <p:cNvSpPr/>
          <p:nvPr/>
        </p:nvSpPr>
        <p:spPr>
          <a:xfrm>
            <a:off x="12367080" y="6528600"/>
            <a:ext cx="2199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99" name="CustomShape 58"/>
          <p:cNvSpPr/>
          <p:nvPr/>
        </p:nvSpPr>
        <p:spPr>
          <a:xfrm>
            <a:off x="5761800" y="530496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00" name="CustomShape 59"/>
          <p:cNvSpPr/>
          <p:nvPr/>
        </p:nvSpPr>
        <p:spPr>
          <a:xfrm>
            <a:off x="5614200" y="729072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01" name="CustomShape 60"/>
          <p:cNvSpPr/>
          <p:nvPr/>
        </p:nvSpPr>
        <p:spPr>
          <a:xfrm>
            <a:off x="6423840" y="729072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02" name="CustomShape 61"/>
          <p:cNvSpPr/>
          <p:nvPr/>
        </p:nvSpPr>
        <p:spPr>
          <a:xfrm>
            <a:off x="8213400" y="729072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03" name="CustomShape 62"/>
          <p:cNvSpPr/>
          <p:nvPr/>
        </p:nvSpPr>
        <p:spPr>
          <a:xfrm>
            <a:off x="8691480" y="729072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04" name="CustomShape 63"/>
          <p:cNvSpPr/>
          <p:nvPr/>
        </p:nvSpPr>
        <p:spPr>
          <a:xfrm>
            <a:off x="10362960" y="729072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05" name="CustomShape 64"/>
          <p:cNvSpPr/>
          <p:nvPr/>
        </p:nvSpPr>
        <p:spPr>
          <a:xfrm>
            <a:off x="3728880" y="715464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06" name="CustomShape 65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Árvore de busca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007" name="CustomShape 66"/>
          <p:cNvSpPr/>
          <p:nvPr/>
        </p:nvSpPr>
        <p:spPr>
          <a:xfrm>
            <a:off x="3375000" y="3116520"/>
            <a:ext cx="3110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08" name="CustomShape 67"/>
          <p:cNvSpPr/>
          <p:nvPr/>
        </p:nvSpPr>
        <p:spPr>
          <a:xfrm>
            <a:off x="6793200" y="3116520"/>
            <a:ext cx="3099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09" name="CustomShape 68"/>
          <p:cNvSpPr/>
          <p:nvPr/>
        </p:nvSpPr>
        <p:spPr>
          <a:xfrm>
            <a:off x="2133000" y="4652280"/>
            <a:ext cx="2887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10" name="CustomShape 69"/>
          <p:cNvSpPr/>
          <p:nvPr/>
        </p:nvSpPr>
        <p:spPr>
          <a:xfrm>
            <a:off x="1248840" y="5631480"/>
            <a:ext cx="3110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11" name="CustomShape 70"/>
          <p:cNvSpPr/>
          <p:nvPr/>
        </p:nvSpPr>
        <p:spPr>
          <a:xfrm>
            <a:off x="2589120" y="5631480"/>
            <a:ext cx="3099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12" name="CustomShape 71"/>
          <p:cNvSpPr/>
          <p:nvPr/>
        </p:nvSpPr>
        <p:spPr>
          <a:xfrm>
            <a:off x="5961600" y="5903280"/>
            <a:ext cx="3110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1013" name="Group 72"/>
          <p:cNvGrpSpPr/>
          <p:nvPr/>
        </p:nvGrpSpPr>
        <p:grpSpPr>
          <a:xfrm>
            <a:off x="6955200" y="384480"/>
            <a:ext cx="5680800" cy="2035080"/>
            <a:chOff x="6955200" y="384480"/>
            <a:chExt cx="5680800" cy="2035080"/>
          </a:xfrm>
        </p:grpSpPr>
        <p:sp>
          <p:nvSpPr>
            <p:cNvPr id="1014" name="CustomShape 73"/>
            <p:cNvSpPr/>
            <p:nvPr/>
          </p:nvSpPr>
          <p:spPr>
            <a:xfrm>
              <a:off x="7881840" y="1090080"/>
              <a:ext cx="560160" cy="5601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015" name="CustomShape 74"/>
            <p:cNvSpPr/>
            <p:nvPr/>
          </p:nvSpPr>
          <p:spPr>
            <a:xfrm>
              <a:off x="10411920" y="1090080"/>
              <a:ext cx="560160" cy="5601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016" name="CustomShape 75"/>
            <p:cNvSpPr/>
            <p:nvPr/>
          </p:nvSpPr>
          <p:spPr>
            <a:xfrm>
              <a:off x="8162280" y="1370520"/>
              <a:ext cx="2529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CustomShape 76"/>
            <p:cNvSpPr/>
            <p:nvPr/>
          </p:nvSpPr>
          <p:spPr>
            <a:xfrm flipH="1">
              <a:off x="8161560" y="1370520"/>
              <a:ext cx="2529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CustomShape 77"/>
            <p:cNvSpPr/>
            <p:nvPr/>
          </p:nvSpPr>
          <p:spPr>
            <a:xfrm>
              <a:off x="10463400" y="565200"/>
              <a:ext cx="451800" cy="625320"/>
            </a:xfrm>
            <a:custGeom>
              <a:avLst/>
              <a:gdLst/>
              <a:ahLst/>
              <a:rect l="l" t="t" r="r" b="b"/>
              <a:pathLst>
                <a:path w="20152" h="21600">
                  <a:moveTo>
                    <a:pt x="3335" y="21600"/>
                  </a:moveTo>
                  <a:cubicBezTo>
                    <a:pt x="782" y="18829"/>
                    <a:pt x="-419" y="14762"/>
                    <a:pt x="131" y="10751"/>
                  </a:cubicBezTo>
                  <a:cubicBezTo>
                    <a:pt x="976" y="4578"/>
                    <a:pt x="5541" y="27"/>
                    <a:pt x="10914" y="0"/>
                  </a:cubicBezTo>
                  <a:cubicBezTo>
                    <a:pt x="13687" y="292"/>
                    <a:pt x="16239" y="1886"/>
                    <a:pt x="17979" y="4415"/>
                  </a:cubicBezTo>
                  <a:cubicBezTo>
                    <a:pt x="21181" y="9067"/>
                    <a:pt x="20592" y="15159"/>
                    <a:pt x="17848" y="2027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CustomShape 78"/>
            <p:cNvSpPr/>
            <p:nvPr/>
          </p:nvSpPr>
          <p:spPr>
            <a:xfrm>
              <a:off x="7550280" y="885600"/>
              <a:ext cx="615960" cy="563400"/>
            </a:xfrm>
            <a:custGeom>
              <a:avLst/>
              <a:gdLst/>
              <a:ahLst/>
              <a:rect l="l" t="t" r="r" b="b"/>
              <a:pathLst>
                <a:path w="20979" h="20994">
                  <a:moveTo>
                    <a:pt x="11874" y="20980"/>
                  </a:moveTo>
                  <a:cubicBezTo>
                    <a:pt x="4974" y="21308"/>
                    <a:pt x="-621" y="15792"/>
                    <a:pt x="55" y="9329"/>
                  </a:cubicBezTo>
                  <a:cubicBezTo>
                    <a:pt x="632" y="3815"/>
                    <a:pt x="5730" y="-292"/>
                    <a:pt x="11615" y="16"/>
                  </a:cubicBezTo>
                  <a:cubicBezTo>
                    <a:pt x="13658" y="-59"/>
                    <a:pt x="15668" y="522"/>
                    <a:pt x="17314" y="1664"/>
                  </a:cubicBezTo>
                  <a:cubicBezTo>
                    <a:pt x="19431" y="3134"/>
                    <a:pt x="20767" y="5393"/>
                    <a:pt x="20979" y="785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CustomShape 79"/>
            <p:cNvSpPr/>
            <p:nvPr/>
          </p:nvSpPr>
          <p:spPr>
            <a:xfrm>
              <a:off x="7263360" y="967680"/>
              <a:ext cx="1944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1021" name="CustomShape 80"/>
            <p:cNvSpPr/>
            <p:nvPr/>
          </p:nvSpPr>
          <p:spPr>
            <a:xfrm>
              <a:off x="9939600" y="518400"/>
              <a:ext cx="1944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1022" name="CustomShape 81"/>
            <p:cNvSpPr/>
            <p:nvPr/>
          </p:nvSpPr>
          <p:spPr>
            <a:xfrm>
              <a:off x="7863480" y="1580040"/>
              <a:ext cx="540720" cy="585360"/>
            </a:xfrm>
            <a:custGeom>
              <a:avLst/>
              <a:gdLst/>
              <a:ahLst/>
              <a:rect l="l" t="t" r="r" b="b"/>
              <a:pathLst>
                <a:path w="17825" h="18294">
                  <a:moveTo>
                    <a:pt x="16447" y="0"/>
                  </a:moveTo>
                  <a:cubicBezTo>
                    <a:pt x="21071" y="9659"/>
                    <a:pt x="13263" y="21600"/>
                    <a:pt x="4816" y="17445"/>
                  </a:cubicBezTo>
                  <a:cubicBezTo>
                    <a:pt x="2524" y="16318"/>
                    <a:pt x="790" y="13850"/>
                    <a:pt x="212" y="10799"/>
                  </a:cubicBezTo>
                  <a:cubicBezTo>
                    <a:pt x="-529" y="6890"/>
                    <a:pt x="715" y="2806"/>
                    <a:pt x="3327" y="567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CustomShape 82"/>
            <p:cNvSpPr/>
            <p:nvPr/>
          </p:nvSpPr>
          <p:spPr>
            <a:xfrm>
              <a:off x="8634600" y="2019960"/>
              <a:ext cx="18288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1024" name="CustomShape 83"/>
            <p:cNvSpPr/>
            <p:nvPr/>
          </p:nvSpPr>
          <p:spPr>
            <a:xfrm>
              <a:off x="12075840" y="925560"/>
              <a:ext cx="560160" cy="5601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025" name="CustomShape 84"/>
            <p:cNvSpPr/>
            <p:nvPr/>
          </p:nvSpPr>
          <p:spPr>
            <a:xfrm flipV="1">
              <a:off x="10692360" y="1204560"/>
              <a:ext cx="1662840" cy="16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6" name="CustomShape 85"/>
            <p:cNvSpPr/>
            <p:nvPr/>
          </p:nvSpPr>
          <p:spPr>
            <a:xfrm>
              <a:off x="11536920" y="680400"/>
              <a:ext cx="18288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1027" name="CustomShape 86"/>
            <p:cNvSpPr/>
            <p:nvPr/>
          </p:nvSpPr>
          <p:spPr>
            <a:xfrm>
              <a:off x="9241920" y="384480"/>
              <a:ext cx="3186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28" name="CustomShape 87"/>
            <p:cNvSpPr/>
            <p:nvPr/>
          </p:nvSpPr>
          <p:spPr>
            <a:xfrm>
              <a:off x="10540800" y="556560"/>
              <a:ext cx="3186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29" name="CustomShape 88"/>
            <p:cNvSpPr/>
            <p:nvPr/>
          </p:nvSpPr>
          <p:spPr>
            <a:xfrm>
              <a:off x="9343440" y="1856520"/>
              <a:ext cx="3186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30" name="CustomShape 89"/>
            <p:cNvSpPr/>
            <p:nvPr/>
          </p:nvSpPr>
          <p:spPr>
            <a:xfrm>
              <a:off x="8002800" y="1856520"/>
              <a:ext cx="3186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31" name="CustomShape 90"/>
            <p:cNvSpPr/>
            <p:nvPr/>
          </p:nvSpPr>
          <p:spPr>
            <a:xfrm>
              <a:off x="6955200" y="967680"/>
              <a:ext cx="28692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32" name="CustomShape 91"/>
            <p:cNvSpPr/>
            <p:nvPr/>
          </p:nvSpPr>
          <p:spPr>
            <a:xfrm>
              <a:off x="7634160" y="1856520"/>
              <a:ext cx="28692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33" name="CustomShape 92"/>
            <p:cNvSpPr/>
            <p:nvPr/>
          </p:nvSpPr>
          <p:spPr>
            <a:xfrm>
              <a:off x="9480960" y="2126160"/>
              <a:ext cx="28692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34" name="CustomShape 93"/>
            <p:cNvSpPr/>
            <p:nvPr/>
          </p:nvSpPr>
          <p:spPr>
            <a:xfrm>
              <a:off x="9278280" y="795960"/>
              <a:ext cx="28692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35" name="CustomShape 94"/>
            <p:cNvSpPr/>
            <p:nvPr/>
          </p:nvSpPr>
          <p:spPr>
            <a:xfrm>
              <a:off x="11499120" y="1198800"/>
              <a:ext cx="32868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-10</a:t>
              </a:r>
              <a:endParaRPr b="0" lang="pt-BR" sz="1000" spc="-1" strike="noStrike">
                <a:latin typeface="Arial"/>
              </a:endParaRPr>
            </a:p>
          </p:txBody>
        </p:sp>
      </p:grpSp>
      <p:sp>
        <p:nvSpPr>
          <p:cNvPr id="1036" name="CustomShape 95"/>
          <p:cNvSpPr/>
          <p:nvPr/>
        </p:nvSpPr>
        <p:spPr>
          <a:xfrm>
            <a:off x="7154280" y="5810760"/>
            <a:ext cx="3099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37" name="CustomShape 96"/>
          <p:cNvSpPr/>
          <p:nvPr/>
        </p:nvSpPr>
        <p:spPr>
          <a:xfrm>
            <a:off x="11485800" y="5631480"/>
            <a:ext cx="3099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38" name="CustomShape 97"/>
          <p:cNvSpPr/>
          <p:nvPr/>
        </p:nvSpPr>
        <p:spPr>
          <a:xfrm>
            <a:off x="9975960" y="5631480"/>
            <a:ext cx="3110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39" name="CustomShape 98"/>
          <p:cNvSpPr/>
          <p:nvPr/>
        </p:nvSpPr>
        <p:spPr>
          <a:xfrm>
            <a:off x="4907880" y="2019600"/>
            <a:ext cx="674280" cy="51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7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+∞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040" name="CustomShape 99"/>
          <p:cNvSpPr/>
          <p:nvPr/>
        </p:nvSpPr>
        <p:spPr>
          <a:xfrm>
            <a:off x="1287720" y="5146560"/>
            <a:ext cx="674280" cy="51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7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+∞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041" name="CustomShape 100"/>
          <p:cNvSpPr/>
          <p:nvPr/>
        </p:nvSpPr>
        <p:spPr>
          <a:xfrm>
            <a:off x="6079680" y="4868280"/>
            <a:ext cx="674280" cy="51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7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+∞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042" name="CustomShape 101"/>
          <p:cNvSpPr/>
          <p:nvPr/>
        </p:nvSpPr>
        <p:spPr>
          <a:xfrm>
            <a:off x="10304640" y="4868280"/>
            <a:ext cx="674280" cy="51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7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+∞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043" name="CustomShape 102"/>
          <p:cNvSpPr/>
          <p:nvPr/>
        </p:nvSpPr>
        <p:spPr>
          <a:xfrm>
            <a:off x="122040" y="7268040"/>
            <a:ext cx="674280" cy="51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7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+∞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044" name="CustomShape 103"/>
          <p:cNvSpPr/>
          <p:nvPr/>
        </p:nvSpPr>
        <p:spPr>
          <a:xfrm>
            <a:off x="8842680" y="6858720"/>
            <a:ext cx="674280" cy="51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7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+∞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045" name="CustomShape 104"/>
          <p:cNvSpPr/>
          <p:nvPr/>
        </p:nvSpPr>
        <p:spPr>
          <a:xfrm>
            <a:off x="9854640" y="6858720"/>
            <a:ext cx="674280" cy="51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7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+∞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046" name="CustomShape 105"/>
          <p:cNvSpPr/>
          <p:nvPr/>
        </p:nvSpPr>
        <p:spPr>
          <a:xfrm>
            <a:off x="4453920" y="7319160"/>
            <a:ext cx="674280" cy="51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7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+∞</a:t>
            </a:r>
            <a:endParaRPr b="0" lang="pt-BR" sz="2700" spc="-1" strike="noStrike">
              <a:latin typeface="Arial"/>
            </a:endParaRPr>
          </a:p>
        </p:txBody>
      </p:sp>
      <p:sp>
        <p:nvSpPr>
          <p:cNvPr id="1047" name="CustomShape 106"/>
          <p:cNvSpPr/>
          <p:nvPr/>
        </p:nvSpPr>
        <p:spPr>
          <a:xfrm>
            <a:off x="6399360" y="6971040"/>
            <a:ext cx="674280" cy="51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7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+∞</a:t>
            </a:r>
            <a:endParaRPr b="0" lang="pt-BR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CustomShape 1"/>
          <p:cNvSpPr/>
          <p:nvPr/>
        </p:nvSpPr>
        <p:spPr>
          <a:xfrm>
            <a:off x="406440" y="182232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Como avaliar políticas sobre sequências de interações infinitas?</a:t>
            </a:r>
            <a:endParaRPr b="0" lang="pt-BR" sz="31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(s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A     𝛑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(s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A</a:t>
            </a:r>
            <a:endParaRPr b="0" lang="pt-BR" sz="31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(s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B     𝛑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(s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A</a:t>
            </a:r>
            <a:endParaRPr b="0" lang="pt-BR" sz="31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(s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B     𝛑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(s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C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049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políticas ótimas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050" name="CustomShape 3"/>
          <p:cNvSpPr/>
          <p:nvPr/>
        </p:nvSpPr>
        <p:spPr>
          <a:xfrm>
            <a:off x="3143880" y="6932520"/>
            <a:ext cx="888120" cy="8881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s</a:t>
            </a:r>
            <a:r>
              <a:rPr b="0" lang="pt-BR" sz="2800" spc="-1" strike="noStrike" baseline="-5000" cap="all">
                <a:solidFill>
                  <a:srgbClr val="ffffff"/>
                </a:solidFill>
                <a:latin typeface="DIN Condensed Bold"/>
                <a:ea typeface="DIN Condensed Bold"/>
              </a:rPr>
              <a:t>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1" name="CustomShape 4"/>
          <p:cNvSpPr/>
          <p:nvPr/>
        </p:nvSpPr>
        <p:spPr>
          <a:xfrm>
            <a:off x="6967440" y="6932520"/>
            <a:ext cx="888120" cy="8881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s</a:t>
            </a:r>
            <a:r>
              <a:rPr b="0" lang="pt-BR" sz="2800" spc="-1" strike="noStrike" baseline="-5000" cap="all">
                <a:solidFill>
                  <a:srgbClr val="ffffff"/>
                </a:solidFill>
                <a:latin typeface="DIN Condensed Bold"/>
                <a:ea typeface="DIN Condensed Bold"/>
              </a:rPr>
              <a:t>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2" name="CustomShape 5"/>
          <p:cNvSpPr/>
          <p:nvPr/>
        </p:nvSpPr>
        <p:spPr>
          <a:xfrm>
            <a:off x="3588480" y="7376760"/>
            <a:ext cx="382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6"/>
          <p:cNvSpPr/>
          <p:nvPr/>
        </p:nvSpPr>
        <p:spPr>
          <a:xfrm flipH="1">
            <a:off x="3587760" y="7376760"/>
            <a:ext cx="382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7"/>
          <p:cNvSpPr/>
          <p:nvPr/>
        </p:nvSpPr>
        <p:spPr>
          <a:xfrm>
            <a:off x="7045560" y="6139080"/>
            <a:ext cx="700200" cy="947160"/>
          </a:xfrm>
          <a:custGeom>
            <a:avLst/>
            <a:gdLst/>
            <a:ahLst/>
            <a:rect l="l" t="t" r="r" b="b"/>
            <a:pathLst>
              <a:path w="20152" h="21600">
                <a:moveTo>
                  <a:pt x="3335" y="21600"/>
                </a:moveTo>
                <a:cubicBezTo>
                  <a:pt x="782" y="18829"/>
                  <a:pt x="-419" y="14762"/>
                  <a:pt x="131" y="10751"/>
                </a:cubicBezTo>
                <a:cubicBezTo>
                  <a:pt x="976" y="4578"/>
                  <a:pt x="5541" y="27"/>
                  <a:pt x="10914" y="0"/>
                </a:cubicBezTo>
                <a:cubicBezTo>
                  <a:pt x="13687" y="292"/>
                  <a:pt x="16239" y="1886"/>
                  <a:pt x="17979" y="4415"/>
                </a:cubicBezTo>
                <a:cubicBezTo>
                  <a:pt x="21181" y="9067"/>
                  <a:pt x="20592" y="15159"/>
                  <a:pt x="17848" y="20279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8"/>
          <p:cNvSpPr/>
          <p:nvPr/>
        </p:nvSpPr>
        <p:spPr>
          <a:xfrm>
            <a:off x="2547720" y="6565680"/>
            <a:ext cx="1041120" cy="887040"/>
          </a:xfrm>
          <a:custGeom>
            <a:avLst/>
            <a:gdLst/>
            <a:ahLst/>
            <a:rect l="l" t="t" r="r" b="b"/>
            <a:pathLst>
              <a:path w="20979" h="20994">
                <a:moveTo>
                  <a:pt x="11874" y="20980"/>
                </a:moveTo>
                <a:cubicBezTo>
                  <a:pt x="4974" y="21308"/>
                  <a:pt x="-621" y="15792"/>
                  <a:pt x="55" y="9329"/>
                </a:cubicBezTo>
                <a:cubicBezTo>
                  <a:pt x="632" y="3815"/>
                  <a:pt x="5730" y="-292"/>
                  <a:pt x="11615" y="16"/>
                </a:cubicBezTo>
                <a:cubicBezTo>
                  <a:pt x="13658" y="-59"/>
                  <a:pt x="15668" y="522"/>
                  <a:pt x="17314" y="1664"/>
                </a:cubicBezTo>
                <a:cubicBezTo>
                  <a:pt x="19431" y="3134"/>
                  <a:pt x="20767" y="5393"/>
                  <a:pt x="20979" y="7859"/>
                </a:cubicBez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9"/>
          <p:cNvSpPr/>
          <p:nvPr/>
        </p:nvSpPr>
        <p:spPr>
          <a:xfrm>
            <a:off x="2217960" y="6765840"/>
            <a:ext cx="2761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57" name="CustomShape 10"/>
          <p:cNvSpPr/>
          <p:nvPr/>
        </p:nvSpPr>
        <p:spPr>
          <a:xfrm>
            <a:off x="6218640" y="5960880"/>
            <a:ext cx="2761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58" name="CustomShape 11"/>
          <p:cNvSpPr/>
          <p:nvPr/>
        </p:nvSpPr>
        <p:spPr>
          <a:xfrm>
            <a:off x="2868840" y="7696440"/>
            <a:ext cx="1103040" cy="884880"/>
          </a:xfrm>
          <a:custGeom>
            <a:avLst/>
            <a:gdLst/>
            <a:ahLst/>
            <a:rect l="l" t="t" r="r" b="b"/>
            <a:pathLst>
              <a:path w="17825" h="18294">
                <a:moveTo>
                  <a:pt x="16447" y="0"/>
                </a:moveTo>
                <a:cubicBezTo>
                  <a:pt x="21071" y="9659"/>
                  <a:pt x="13263" y="21600"/>
                  <a:pt x="4816" y="17445"/>
                </a:cubicBezTo>
                <a:cubicBezTo>
                  <a:pt x="2524" y="16318"/>
                  <a:pt x="790" y="13850"/>
                  <a:pt x="212" y="10799"/>
                </a:cubicBezTo>
                <a:cubicBezTo>
                  <a:pt x="-529" y="6890"/>
                  <a:pt x="715" y="2806"/>
                  <a:pt x="3327" y="567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12"/>
          <p:cNvSpPr/>
          <p:nvPr/>
        </p:nvSpPr>
        <p:spPr>
          <a:xfrm>
            <a:off x="4281480" y="8356320"/>
            <a:ext cx="2764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60" name="CustomShape 13"/>
          <p:cNvSpPr/>
          <p:nvPr/>
        </p:nvSpPr>
        <p:spPr>
          <a:xfrm>
            <a:off x="9482040" y="6683760"/>
            <a:ext cx="888120" cy="8881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s</a:t>
            </a:r>
            <a:r>
              <a:rPr b="0" lang="pt-BR" sz="2800" spc="-1" strike="noStrike" baseline="-5000" cap="all">
                <a:solidFill>
                  <a:srgbClr val="ffffff"/>
                </a:solidFill>
                <a:latin typeface="DIN Condensed Bold"/>
                <a:ea typeface="DIN Condensed Bold"/>
              </a:rPr>
              <a:t>3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61" name="CustomShape 14"/>
          <p:cNvSpPr/>
          <p:nvPr/>
        </p:nvSpPr>
        <p:spPr>
          <a:xfrm flipV="1">
            <a:off x="7412040" y="7126920"/>
            <a:ext cx="2513880" cy="24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15"/>
          <p:cNvSpPr/>
          <p:nvPr/>
        </p:nvSpPr>
        <p:spPr>
          <a:xfrm>
            <a:off x="8566200" y="6406560"/>
            <a:ext cx="2764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63" name="CustomShape 16"/>
          <p:cNvSpPr/>
          <p:nvPr/>
        </p:nvSpPr>
        <p:spPr>
          <a:xfrm>
            <a:off x="5187960" y="584028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0,5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64" name="CustomShape 17"/>
          <p:cNvSpPr/>
          <p:nvPr/>
        </p:nvSpPr>
        <p:spPr>
          <a:xfrm>
            <a:off x="7159680" y="577656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0,5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65" name="CustomShape 18"/>
          <p:cNvSpPr/>
          <p:nvPr/>
        </p:nvSpPr>
        <p:spPr>
          <a:xfrm>
            <a:off x="5341680" y="820404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0,5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66" name="CustomShape 19"/>
          <p:cNvSpPr/>
          <p:nvPr/>
        </p:nvSpPr>
        <p:spPr>
          <a:xfrm>
            <a:off x="3168000" y="820404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0,5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67" name="CustomShape 20"/>
          <p:cNvSpPr/>
          <p:nvPr/>
        </p:nvSpPr>
        <p:spPr>
          <a:xfrm>
            <a:off x="1722240" y="6765840"/>
            <a:ext cx="4759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+1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68" name="CustomShape 21"/>
          <p:cNvSpPr/>
          <p:nvPr/>
        </p:nvSpPr>
        <p:spPr>
          <a:xfrm>
            <a:off x="3317760" y="8596800"/>
            <a:ext cx="4759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+2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69" name="CustomShape 22"/>
          <p:cNvSpPr/>
          <p:nvPr/>
        </p:nvSpPr>
        <p:spPr>
          <a:xfrm>
            <a:off x="5519160" y="8750520"/>
            <a:ext cx="4759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+2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70" name="CustomShape 23"/>
          <p:cNvSpPr/>
          <p:nvPr/>
        </p:nvSpPr>
        <p:spPr>
          <a:xfrm>
            <a:off x="5233320" y="6506280"/>
            <a:ext cx="4759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+1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71" name="CustomShape 24"/>
          <p:cNvSpPr/>
          <p:nvPr/>
        </p:nvSpPr>
        <p:spPr>
          <a:xfrm>
            <a:off x="8447040" y="6765840"/>
            <a:ext cx="5155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-10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72" name="CustomShape 25"/>
          <p:cNvSpPr/>
          <p:nvPr/>
        </p:nvSpPr>
        <p:spPr>
          <a:xfrm>
            <a:off x="8188560" y="8115480"/>
            <a:ext cx="888120" cy="888120"/>
          </a:xfrm>
          <a:prstGeom prst="ellipse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s</a:t>
            </a:r>
            <a:r>
              <a:rPr b="0" lang="pt-BR" sz="2800" spc="-1" strike="noStrike" baseline="-5000" cap="all">
                <a:solidFill>
                  <a:srgbClr val="ffffff"/>
                </a:solidFill>
                <a:latin typeface="DIN Condensed Bold"/>
                <a:ea typeface="DIN Condensed Bold"/>
              </a:rPr>
              <a:t>4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73" name="CustomShape 26"/>
          <p:cNvSpPr/>
          <p:nvPr/>
        </p:nvSpPr>
        <p:spPr>
          <a:xfrm flipH="1" flipV="1">
            <a:off x="7411320" y="7376040"/>
            <a:ext cx="1220040" cy="118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3">
                <a:hueOff val="1279411"/>
                <a:satOff val="-9468"/>
                <a:lumOff val="-15294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27"/>
          <p:cNvSpPr/>
          <p:nvPr/>
        </p:nvSpPr>
        <p:spPr>
          <a:xfrm>
            <a:off x="8006760" y="7576920"/>
            <a:ext cx="28044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75" name="CustomShape 28"/>
          <p:cNvSpPr/>
          <p:nvPr/>
        </p:nvSpPr>
        <p:spPr>
          <a:xfrm>
            <a:off x="7500600" y="7938720"/>
            <a:ext cx="63756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+10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76" name="CustomShape 29"/>
          <p:cNvSpPr/>
          <p:nvPr/>
        </p:nvSpPr>
        <p:spPr>
          <a:xfrm>
            <a:off x="8259480" y="2975400"/>
            <a:ext cx="2539440" cy="212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E(U|𝛑</a:t>
            </a:r>
            <a:r>
              <a:rPr b="0" lang="pt-BR" sz="31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 = ∞</a:t>
            </a: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E(U|𝛑</a:t>
            </a:r>
            <a:r>
              <a:rPr b="0" lang="pt-BR" sz="31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 = ∞</a:t>
            </a: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E(U|𝛑</a:t>
            </a:r>
            <a:r>
              <a:rPr b="0" lang="pt-BR" sz="31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3</a:t>
            </a: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 = 12</a:t>
            </a:r>
            <a:endParaRPr b="0" lang="pt-BR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CustomShape 1"/>
          <p:cNvSpPr/>
          <p:nvPr/>
        </p:nvSpPr>
        <p:spPr>
          <a:xfrm>
            <a:off x="406440" y="191844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Joga-se um moeda não viciada até se obter cara</a:t>
            </a:r>
            <a:endParaRPr b="0" lang="pt-BR" sz="34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 moeda der cara na i-ésima tentativa, você recebe R$2</a:t>
            </a:r>
            <a:r>
              <a:rPr b="0" lang="pt-BR" sz="3200" spc="-1" strike="noStrike" baseline="31000">
                <a:solidFill>
                  <a:srgbClr val="222222"/>
                </a:solidFill>
                <a:latin typeface="Avenir Next Medium"/>
                <a:ea typeface="Avenir Next Medium"/>
              </a:rPr>
              <a:t>i</a:t>
            </a:r>
            <a:endParaRPr b="0" lang="pt-BR" sz="3200" spc="-1" strike="noStrike">
              <a:latin typeface="Arial"/>
            </a:endParaRPr>
          </a:p>
          <a:p>
            <a:pPr marL="418320" indent="-4176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Quanto você pagaria para entrar nesse jogo?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78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paradoxo de são petersburgo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079" name="CustomShape 3"/>
          <p:cNvSpPr/>
          <p:nvPr/>
        </p:nvSpPr>
        <p:spPr>
          <a:xfrm>
            <a:off x="149760" y="9094320"/>
            <a:ext cx="497484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Maioria das pessoas não paga &gt; R$10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CustomShape 1"/>
          <p:cNvSpPr/>
          <p:nvPr/>
        </p:nvSpPr>
        <p:spPr>
          <a:xfrm>
            <a:off x="11244240" y="839988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2"/>
          <p:cNvSpPr/>
          <p:nvPr/>
        </p:nvSpPr>
        <p:spPr>
          <a:xfrm>
            <a:off x="406440" y="1824480"/>
            <a:ext cx="12191400" cy="7471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Joga-se um moeda não viciada até se obter cara</a:t>
            </a:r>
            <a:endParaRPr b="0" lang="pt-BR" sz="34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 moeda der cara na i-ésima tentativa, você recebe R$2</a:t>
            </a:r>
            <a:r>
              <a:rPr b="0" lang="pt-BR" sz="3200" spc="-1" strike="noStrike" baseline="31000">
                <a:solidFill>
                  <a:srgbClr val="222222"/>
                </a:solidFill>
                <a:latin typeface="Avenir Next Medium"/>
                <a:ea typeface="Avenir Next Medium"/>
              </a:rPr>
              <a:t>i</a:t>
            </a:r>
            <a:endParaRPr b="0" lang="pt-BR" sz="3200" spc="-1" strike="noStrike">
              <a:latin typeface="Arial"/>
            </a:endParaRPr>
          </a:p>
          <a:p>
            <a:pPr marL="418320" indent="-4176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Quanto você pagaria para entrar nesse jogo?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200" spc="-1" strike="noStrike">
              <a:latin typeface="Arial"/>
            </a:endParaRPr>
          </a:p>
          <a:p>
            <a:pPr marL="418320" indent="-4176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Ganho: G = g ∈ {1,2,3,…}</a:t>
            </a:r>
            <a:endParaRPr b="0" lang="pt-BR" sz="3200" spc="-1" strike="noStrike">
              <a:latin typeface="Arial"/>
            </a:endParaRPr>
          </a:p>
          <a:p>
            <a:pPr marL="418320" indent="-4176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Ganho esperado:</a:t>
            </a:r>
            <a:br/>
            <a:br/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     E(G) = 2*(1/2) + 4*(1/4) + 8*(1/8) + … = ∞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082" name="CustomShape 3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paradoxo de são petersburgo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083" name="CustomShape 4"/>
          <p:cNvSpPr/>
          <p:nvPr/>
        </p:nvSpPr>
        <p:spPr>
          <a:xfrm>
            <a:off x="10220760" y="622476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5"/>
          <p:cNvSpPr/>
          <p:nvPr/>
        </p:nvSpPr>
        <p:spPr>
          <a:xfrm>
            <a:off x="10659240" y="698148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6"/>
          <p:cNvSpPr/>
          <p:nvPr/>
        </p:nvSpPr>
        <p:spPr>
          <a:xfrm>
            <a:off x="11191320" y="5254560"/>
            <a:ext cx="599760" cy="103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7"/>
          <p:cNvSpPr/>
          <p:nvPr/>
        </p:nvSpPr>
        <p:spPr>
          <a:xfrm flipH="1">
            <a:off x="10382400" y="5096160"/>
            <a:ext cx="715320" cy="129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8"/>
          <p:cNvSpPr/>
          <p:nvPr/>
        </p:nvSpPr>
        <p:spPr>
          <a:xfrm>
            <a:off x="10825920" y="480456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9"/>
          <p:cNvSpPr/>
          <p:nvPr/>
        </p:nvSpPr>
        <p:spPr>
          <a:xfrm>
            <a:off x="9030960" y="5263200"/>
            <a:ext cx="1856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apostar X &gt; 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89" name="CustomShape 10"/>
          <p:cNvSpPr/>
          <p:nvPr/>
        </p:nvSpPr>
        <p:spPr>
          <a:xfrm>
            <a:off x="11406960" y="5263200"/>
            <a:ext cx="16189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não apostar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090" name="Group 11"/>
          <p:cNvGrpSpPr/>
          <p:nvPr/>
        </p:nvGrpSpPr>
        <p:grpSpPr>
          <a:xfrm>
            <a:off x="11661120" y="6299640"/>
            <a:ext cx="507240" cy="405720"/>
            <a:chOff x="11661120" y="6299640"/>
            <a:chExt cx="507240" cy="405720"/>
          </a:xfrm>
        </p:grpSpPr>
        <p:sp>
          <p:nvSpPr>
            <p:cNvPr id="1091" name="CustomShape 12"/>
            <p:cNvSpPr/>
            <p:nvPr/>
          </p:nvSpPr>
          <p:spPr>
            <a:xfrm>
              <a:off x="11661120" y="629964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2" name="CustomShape 13"/>
            <p:cNvSpPr/>
            <p:nvPr/>
          </p:nvSpPr>
          <p:spPr>
            <a:xfrm>
              <a:off x="11805120" y="632016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0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1093" name="Group 14"/>
          <p:cNvGrpSpPr/>
          <p:nvPr/>
        </p:nvGrpSpPr>
        <p:grpSpPr>
          <a:xfrm>
            <a:off x="10129320" y="8022240"/>
            <a:ext cx="507240" cy="405720"/>
            <a:chOff x="10129320" y="8022240"/>
            <a:chExt cx="507240" cy="405720"/>
          </a:xfrm>
        </p:grpSpPr>
        <p:sp>
          <p:nvSpPr>
            <p:cNvPr id="1094" name="CustomShape 15"/>
            <p:cNvSpPr/>
            <p:nvPr/>
          </p:nvSpPr>
          <p:spPr>
            <a:xfrm>
              <a:off x="10129320" y="802224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5" name="CustomShape 16"/>
            <p:cNvSpPr/>
            <p:nvPr/>
          </p:nvSpPr>
          <p:spPr>
            <a:xfrm>
              <a:off x="10273320" y="804276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1096" name="Group 17"/>
          <p:cNvGrpSpPr/>
          <p:nvPr/>
        </p:nvGrpSpPr>
        <p:grpSpPr>
          <a:xfrm>
            <a:off x="9598320" y="6940800"/>
            <a:ext cx="507240" cy="405720"/>
            <a:chOff x="9598320" y="6940800"/>
            <a:chExt cx="507240" cy="405720"/>
          </a:xfrm>
        </p:grpSpPr>
        <p:sp>
          <p:nvSpPr>
            <p:cNvPr id="1097" name="CustomShape 18"/>
            <p:cNvSpPr/>
            <p:nvPr/>
          </p:nvSpPr>
          <p:spPr>
            <a:xfrm>
              <a:off x="9598320" y="694080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8" name="CustomShape 19"/>
            <p:cNvSpPr/>
            <p:nvPr/>
          </p:nvSpPr>
          <p:spPr>
            <a:xfrm>
              <a:off x="9742320" y="696132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099" name="CustomShape 20"/>
          <p:cNvSpPr/>
          <p:nvPr/>
        </p:nvSpPr>
        <p:spPr>
          <a:xfrm>
            <a:off x="10001520" y="6530760"/>
            <a:ext cx="280440" cy="39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CustomShape 21"/>
          <p:cNvSpPr/>
          <p:nvPr/>
        </p:nvSpPr>
        <p:spPr>
          <a:xfrm>
            <a:off x="10383120" y="6387120"/>
            <a:ext cx="437760" cy="75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CustomShape 22"/>
          <p:cNvSpPr/>
          <p:nvPr/>
        </p:nvSpPr>
        <p:spPr>
          <a:xfrm>
            <a:off x="9423720" y="6448680"/>
            <a:ext cx="65736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cara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02" name="CustomShape 23"/>
          <p:cNvSpPr/>
          <p:nvPr/>
        </p:nvSpPr>
        <p:spPr>
          <a:xfrm>
            <a:off x="10695600" y="6448680"/>
            <a:ext cx="80676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coroa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03" name="CustomShape 24"/>
          <p:cNvSpPr/>
          <p:nvPr/>
        </p:nvSpPr>
        <p:spPr>
          <a:xfrm>
            <a:off x="10469520" y="7306200"/>
            <a:ext cx="285840" cy="70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25"/>
          <p:cNvSpPr/>
          <p:nvPr/>
        </p:nvSpPr>
        <p:spPr>
          <a:xfrm>
            <a:off x="11188080" y="806292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26"/>
          <p:cNvSpPr/>
          <p:nvPr/>
        </p:nvSpPr>
        <p:spPr>
          <a:xfrm>
            <a:off x="10821960" y="7143840"/>
            <a:ext cx="528120" cy="108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27"/>
          <p:cNvSpPr/>
          <p:nvPr/>
        </p:nvSpPr>
        <p:spPr>
          <a:xfrm>
            <a:off x="9893520" y="7431480"/>
            <a:ext cx="65736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cara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07" name="CustomShape 28"/>
          <p:cNvSpPr/>
          <p:nvPr/>
        </p:nvSpPr>
        <p:spPr>
          <a:xfrm>
            <a:off x="11172600" y="7431480"/>
            <a:ext cx="80676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coroa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08" name="CustomShape 29"/>
          <p:cNvSpPr/>
          <p:nvPr/>
        </p:nvSpPr>
        <p:spPr>
          <a:xfrm>
            <a:off x="9622080" y="5896440"/>
            <a:ext cx="674280" cy="51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7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+∞</a:t>
            </a:r>
            <a:endParaRPr b="0" lang="pt-BR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CustomShape 1"/>
          <p:cNvSpPr/>
          <p:nvPr/>
        </p:nvSpPr>
        <p:spPr>
          <a:xfrm>
            <a:off x="406440" y="1905120"/>
            <a:ext cx="12191400" cy="7045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Utilidade de uma recompensa depende de contexto</a:t>
            </a:r>
            <a:endParaRPr b="0" lang="pt-BR" sz="34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Melhor R$1 agora ou R$1 ano que vem</a:t>
            </a:r>
            <a:endParaRPr b="0" lang="pt-BR" sz="34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Apostar R$1 se você tem R$10 na conta</a:t>
            </a:r>
            <a:br/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  vs apostar R$1 se você tem R$1mi na conta</a:t>
            </a:r>
            <a:endParaRPr b="0" lang="pt-BR" sz="34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Utilidade aditiva U([r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,…]) = f(r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+ f(r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+ f(r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+ …</a:t>
            </a:r>
            <a:endParaRPr b="0" lang="pt-BR" sz="30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Utilidade exponencial U([r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,…]) = f(r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* f(r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* f(r</a:t>
            </a:r>
            <a:r>
              <a:rPr b="0" lang="pt-BR" sz="30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3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...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110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utilidades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1111" name="money.pdf" descr="money.pdf"/>
          <p:cNvPicPr/>
          <p:nvPr/>
        </p:nvPicPr>
        <p:blipFill>
          <a:blip r:embed="rId1"/>
          <a:stretch/>
        </p:blipFill>
        <p:spPr>
          <a:xfrm>
            <a:off x="3515760" y="4997160"/>
            <a:ext cx="3574080" cy="20768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1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1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1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1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1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CustomShape 1"/>
          <p:cNvSpPr/>
          <p:nvPr/>
        </p:nvSpPr>
        <p:spPr>
          <a:xfrm>
            <a:off x="406440" y="266688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13280" indent="-41256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Prioriza recompensas próximas</a:t>
            </a:r>
            <a:endParaRPr b="0" lang="pt-BR" sz="3160" spc="-1" strike="noStrike">
              <a:latin typeface="Arial"/>
            </a:endParaRPr>
          </a:p>
          <a:p>
            <a:pPr marL="413280" indent="-41256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Taxa de inflação constante 𝛄</a:t>
            </a:r>
            <a:endParaRPr b="0" lang="pt-BR" sz="31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599"/>
              </a:spcBef>
            </a:pPr>
            <a:endParaRPr b="0" lang="pt-BR" sz="31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599"/>
              </a:spcBef>
            </a:pPr>
            <a:endParaRPr b="0" lang="pt-BR" sz="3160" spc="-1" strike="noStrike">
              <a:latin typeface="Arial"/>
            </a:endParaRPr>
          </a:p>
          <a:p>
            <a:pPr marL="413280" indent="-41256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Exemplo: Se 𝛄 = 0,5</a:t>
            </a:r>
            <a:endParaRPr b="0" lang="pt-BR" sz="3160" spc="-1" strike="noStrike">
              <a:latin typeface="Arial"/>
            </a:endParaRPr>
          </a:p>
          <a:p>
            <a:pPr lvl="1" marL="826920" indent="-41256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U(</a:t>
            </a: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[1,2,3]</a:t>
            </a: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 = 1 + (1/2)*2 + (1/4)*3 = </a:t>
            </a: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7/4</a:t>
            </a:r>
            <a:endParaRPr b="0" lang="pt-BR" sz="3160" spc="-1" strike="noStrike">
              <a:latin typeface="Arial"/>
            </a:endParaRPr>
          </a:p>
          <a:p>
            <a:pPr lvl="1" marL="826920" indent="-41256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U(</a:t>
            </a: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[3,2,1]</a:t>
            </a: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 = 3 + (1/2)*2 + (1/4)*1 = </a:t>
            </a:r>
            <a:r>
              <a:rPr b="0" lang="pt-BR" sz="316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17/4</a:t>
            </a:r>
            <a:endParaRPr b="0" lang="pt-BR" sz="3160" spc="-1" strike="noStrike">
              <a:latin typeface="Arial"/>
            </a:endParaRPr>
          </a:p>
        </p:txBody>
      </p:sp>
      <p:sp>
        <p:nvSpPr>
          <p:cNvPr id="1113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recompensas descontadas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1114" name="Group 3"/>
          <p:cNvGrpSpPr/>
          <p:nvPr/>
        </p:nvGrpSpPr>
        <p:grpSpPr>
          <a:xfrm>
            <a:off x="9766440" y="1696320"/>
            <a:ext cx="2135160" cy="4636080"/>
            <a:chOff x="9766440" y="1696320"/>
            <a:chExt cx="2135160" cy="4636080"/>
          </a:xfrm>
        </p:grpSpPr>
        <p:grpSp>
          <p:nvGrpSpPr>
            <p:cNvPr id="1115" name="Group 4"/>
            <p:cNvGrpSpPr/>
            <p:nvPr/>
          </p:nvGrpSpPr>
          <p:grpSpPr>
            <a:xfrm>
              <a:off x="9766440" y="1696320"/>
              <a:ext cx="2049480" cy="1668960"/>
              <a:chOff x="9766440" y="1696320"/>
              <a:chExt cx="2049480" cy="1668960"/>
            </a:xfrm>
          </p:grpSpPr>
          <p:sp>
            <p:nvSpPr>
              <p:cNvPr id="1116" name="CustomShape 5"/>
              <p:cNvSpPr/>
              <p:nvPr/>
            </p:nvSpPr>
            <p:spPr>
              <a:xfrm>
                <a:off x="10753200" y="1696320"/>
                <a:ext cx="227520" cy="181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117" name="Group 6"/>
              <p:cNvGrpSpPr/>
              <p:nvPr/>
            </p:nvGrpSpPr>
            <p:grpSpPr>
              <a:xfrm>
                <a:off x="9956160" y="1886040"/>
                <a:ext cx="1859760" cy="531720"/>
                <a:chOff x="9956160" y="1886040"/>
                <a:chExt cx="1859760" cy="531720"/>
              </a:xfrm>
            </p:grpSpPr>
            <p:sp>
              <p:nvSpPr>
                <p:cNvPr id="1118" name="Line 7"/>
                <p:cNvSpPr/>
                <p:nvPr/>
              </p:nvSpPr>
              <p:spPr>
                <a:xfrm flipH="1">
                  <a:off x="9956160" y="1886040"/>
                  <a:ext cx="910800" cy="53172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19" name="Line 8"/>
                <p:cNvSpPr/>
                <p:nvPr/>
              </p:nvSpPr>
              <p:spPr>
                <a:xfrm>
                  <a:off x="10866960" y="1886040"/>
                  <a:ext cx="948960" cy="45576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20" name="Line 9"/>
                <p:cNvSpPr/>
                <p:nvPr/>
              </p:nvSpPr>
              <p:spPr>
                <a:xfrm flipH="1">
                  <a:off x="10525680" y="1886040"/>
                  <a:ext cx="341280" cy="53172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21" name="Line 10"/>
                <p:cNvSpPr/>
                <p:nvPr/>
              </p:nvSpPr>
              <p:spPr>
                <a:xfrm>
                  <a:off x="10866960" y="1886040"/>
                  <a:ext cx="341640" cy="45576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122" name="CustomShape 11"/>
              <p:cNvSpPr/>
              <p:nvPr/>
            </p:nvSpPr>
            <p:spPr>
              <a:xfrm>
                <a:off x="10449720" y="2417760"/>
                <a:ext cx="189360" cy="189360"/>
              </a:xfrm>
              <a:prstGeom prst="ellipse">
                <a:avLst/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123" name="Group 12"/>
              <p:cNvGrpSpPr/>
              <p:nvPr/>
            </p:nvGrpSpPr>
            <p:grpSpPr>
              <a:xfrm>
                <a:off x="9766440" y="2607480"/>
                <a:ext cx="1556280" cy="568440"/>
                <a:chOff x="9766440" y="2607480"/>
                <a:chExt cx="1556280" cy="568440"/>
              </a:xfrm>
            </p:grpSpPr>
            <p:sp>
              <p:nvSpPr>
                <p:cNvPr id="1124" name="Line 13"/>
                <p:cNvSpPr/>
                <p:nvPr/>
              </p:nvSpPr>
              <p:spPr>
                <a:xfrm flipH="1">
                  <a:off x="9766440" y="2607480"/>
                  <a:ext cx="762480" cy="56844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25" name="Line 14"/>
                <p:cNvSpPr/>
                <p:nvPr/>
              </p:nvSpPr>
              <p:spPr>
                <a:xfrm>
                  <a:off x="10528920" y="2607480"/>
                  <a:ext cx="793800" cy="56844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26" name="Line 15"/>
                <p:cNvSpPr/>
                <p:nvPr/>
              </p:nvSpPr>
              <p:spPr>
                <a:xfrm flipH="1">
                  <a:off x="10243080" y="2607480"/>
                  <a:ext cx="285840" cy="568440"/>
                </a:xfrm>
                <a:prstGeom prst="line">
                  <a:avLst/>
                </a:prstGeom>
                <a:ln cap="rnd" w="9360">
                  <a:solidFill>
                    <a:srgbClr val="ffffff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27" name="Line 16"/>
                <p:cNvSpPr/>
                <p:nvPr/>
              </p:nvSpPr>
              <p:spPr>
                <a:xfrm>
                  <a:off x="10528920" y="2607480"/>
                  <a:ext cx="275040" cy="568440"/>
                </a:xfrm>
                <a:prstGeom prst="line">
                  <a:avLst/>
                </a:prstGeom>
                <a:ln w="28440">
                  <a:solidFill>
                    <a:srgbClr val="c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128" name="CustomShape 17"/>
              <p:cNvSpPr/>
              <p:nvPr/>
            </p:nvSpPr>
            <p:spPr>
              <a:xfrm>
                <a:off x="10677960" y="3184920"/>
                <a:ext cx="226080" cy="180360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29" name="Group 18"/>
            <p:cNvGrpSpPr/>
            <p:nvPr/>
          </p:nvGrpSpPr>
          <p:grpSpPr>
            <a:xfrm>
              <a:off x="9834480" y="3180600"/>
              <a:ext cx="2067120" cy="1667520"/>
              <a:chOff x="9834480" y="3180600"/>
              <a:chExt cx="2067120" cy="1667520"/>
            </a:xfrm>
          </p:grpSpPr>
          <p:sp>
            <p:nvSpPr>
              <p:cNvPr id="1130" name="CustomShape 19"/>
              <p:cNvSpPr/>
              <p:nvPr/>
            </p:nvSpPr>
            <p:spPr>
              <a:xfrm flipH="1">
                <a:off x="10676160" y="3180600"/>
                <a:ext cx="229320" cy="181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131" name="Group 20"/>
              <p:cNvGrpSpPr/>
              <p:nvPr/>
            </p:nvGrpSpPr>
            <p:grpSpPr>
              <a:xfrm>
                <a:off x="9834480" y="3370320"/>
                <a:ext cx="1875240" cy="531000"/>
                <a:chOff x="9834480" y="3370320"/>
                <a:chExt cx="1875240" cy="531000"/>
              </a:xfrm>
            </p:grpSpPr>
            <p:sp>
              <p:nvSpPr>
                <p:cNvPr id="1132" name="Line 21"/>
                <p:cNvSpPr/>
                <p:nvPr/>
              </p:nvSpPr>
              <p:spPr>
                <a:xfrm>
                  <a:off x="10791000" y="3370320"/>
                  <a:ext cx="918720" cy="53100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33" name="Line 22"/>
                <p:cNvSpPr/>
                <p:nvPr/>
              </p:nvSpPr>
              <p:spPr>
                <a:xfrm flipH="1">
                  <a:off x="9834480" y="3370320"/>
                  <a:ext cx="956520" cy="45504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34" name="Line 23"/>
                <p:cNvSpPr/>
                <p:nvPr/>
              </p:nvSpPr>
              <p:spPr>
                <a:xfrm>
                  <a:off x="10791000" y="3370320"/>
                  <a:ext cx="344520" cy="53100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35" name="Line 24"/>
                <p:cNvSpPr/>
                <p:nvPr/>
              </p:nvSpPr>
              <p:spPr>
                <a:xfrm flipH="1">
                  <a:off x="10446840" y="3370320"/>
                  <a:ext cx="344160" cy="45504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136" name="CustomShape 25"/>
              <p:cNvSpPr/>
              <p:nvPr/>
            </p:nvSpPr>
            <p:spPr>
              <a:xfrm flipH="1">
                <a:off x="11020680" y="3901320"/>
                <a:ext cx="190800" cy="189000"/>
              </a:xfrm>
              <a:prstGeom prst="ellipse">
                <a:avLst/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137" name="Group 26"/>
              <p:cNvGrpSpPr/>
              <p:nvPr/>
            </p:nvGrpSpPr>
            <p:grpSpPr>
              <a:xfrm>
                <a:off x="10332000" y="4091040"/>
                <a:ext cx="1569600" cy="567720"/>
                <a:chOff x="10332000" y="4091040"/>
                <a:chExt cx="1569600" cy="567720"/>
              </a:xfrm>
            </p:grpSpPr>
            <p:sp>
              <p:nvSpPr>
                <p:cNvPr id="1138" name="Line 27"/>
                <p:cNvSpPr/>
                <p:nvPr/>
              </p:nvSpPr>
              <p:spPr>
                <a:xfrm>
                  <a:off x="11132640" y="4091040"/>
                  <a:ext cx="768960" cy="56772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39" name="Line 28"/>
                <p:cNvSpPr/>
                <p:nvPr/>
              </p:nvSpPr>
              <p:spPr>
                <a:xfrm flipH="1">
                  <a:off x="10332000" y="4091040"/>
                  <a:ext cx="800640" cy="56772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0" name="Line 29"/>
                <p:cNvSpPr/>
                <p:nvPr/>
              </p:nvSpPr>
              <p:spPr>
                <a:xfrm>
                  <a:off x="11132640" y="4091040"/>
                  <a:ext cx="288360" cy="567720"/>
                </a:xfrm>
                <a:prstGeom prst="line">
                  <a:avLst/>
                </a:prstGeom>
                <a:ln cap="rnd" w="9360">
                  <a:solidFill>
                    <a:srgbClr val="ffffff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1" name="Line 30"/>
                <p:cNvSpPr/>
                <p:nvPr/>
              </p:nvSpPr>
              <p:spPr>
                <a:xfrm flipH="1">
                  <a:off x="10855080" y="4091040"/>
                  <a:ext cx="277560" cy="567720"/>
                </a:xfrm>
                <a:prstGeom prst="line">
                  <a:avLst/>
                </a:prstGeom>
                <a:ln w="28440">
                  <a:solidFill>
                    <a:srgbClr val="c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142" name="CustomShape 31"/>
              <p:cNvSpPr/>
              <p:nvPr/>
            </p:nvSpPr>
            <p:spPr>
              <a:xfrm flipH="1">
                <a:off x="10753200" y="4667760"/>
                <a:ext cx="227880" cy="180360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143" name="Group 32"/>
            <p:cNvGrpSpPr/>
            <p:nvPr/>
          </p:nvGrpSpPr>
          <p:grpSpPr>
            <a:xfrm>
              <a:off x="9766440" y="4663440"/>
              <a:ext cx="2049480" cy="1668960"/>
              <a:chOff x="9766440" y="4663440"/>
              <a:chExt cx="2049480" cy="1668960"/>
            </a:xfrm>
          </p:grpSpPr>
          <p:sp>
            <p:nvSpPr>
              <p:cNvPr id="1144" name="CustomShape 33"/>
              <p:cNvSpPr/>
              <p:nvPr/>
            </p:nvSpPr>
            <p:spPr>
              <a:xfrm>
                <a:off x="10753200" y="4663440"/>
                <a:ext cx="227520" cy="181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145" name="Group 34"/>
              <p:cNvGrpSpPr/>
              <p:nvPr/>
            </p:nvGrpSpPr>
            <p:grpSpPr>
              <a:xfrm>
                <a:off x="9956160" y="4853160"/>
                <a:ext cx="1859760" cy="531720"/>
                <a:chOff x="9956160" y="4853160"/>
                <a:chExt cx="1859760" cy="531720"/>
              </a:xfrm>
            </p:grpSpPr>
            <p:sp>
              <p:nvSpPr>
                <p:cNvPr id="1146" name="Line 35"/>
                <p:cNvSpPr/>
                <p:nvPr/>
              </p:nvSpPr>
              <p:spPr>
                <a:xfrm flipH="1">
                  <a:off x="9956160" y="4853160"/>
                  <a:ext cx="910800" cy="53172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7" name="Line 36"/>
                <p:cNvSpPr/>
                <p:nvPr/>
              </p:nvSpPr>
              <p:spPr>
                <a:xfrm>
                  <a:off x="10866960" y="4853160"/>
                  <a:ext cx="948960" cy="45576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8" name="Line 37"/>
                <p:cNvSpPr/>
                <p:nvPr/>
              </p:nvSpPr>
              <p:spPr>
                <a:xfrm flipH="1">
                  <a:off x="10525680" y="4853160"/>
                  <a:ext cx="341280" cy="53172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49" name="Line 38"/>
                <p:cNvSpPr/>
                <p:nvPr/>
              </p:nvSpPr>
              <p:spPr>
                <a:xfrm>
                  <a:off x="10866960" y="4853160"/>
                  <a:ext cx="341640" cy="45576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150" name="CustomShape 39"/>
              <p:cNvSpPr/>
              <p:nvPr/>
            </p:nvSpPr>
            <p:spPr>
              <a:xfrm>
                <a:off x="10449720" y="5384880"/>
                <a:ext cx="189360" cy="189360"/>
              </a:xfrm>
              <a:prstGeom prst="ellipse">
                <a:avLst/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1151" name="Group 40"/>
              <p:cNvGrpSpPr/>
              <p:nvPr/>
            </p:nvGrpSpPr>
            <p:grpSpPr>
              <a:xfrm>
                <a:off x="9766440" y="5574600"/>
                <a:ext cx="1556280" cy="568440"/>
                <a:chOff x="9766440" y="5574600"/>
                <a:chExt cx="1556280" cy="568440"/>
              </a:xfrm>
            </p:grpSpPr>
            <p:sp>
              <p:nvSpPr>
                <p:cNvPr id="1152" name="Line 41"/>
                <p:cNvSpPr/>
                <p:nvPr/>
              </p:nvSpPr>
              <p:spPr>
                <a:xfrm flipH="1">
                  <a:off x="9766440" y="5574600"/>
                  <a:ext cx="762480" cy="56844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53" name="Line 42"/>
                <p:cNvSpPr/>
                <p:nvPr/>
              </p:nvSpPr>
              <p:spPr>
                <a:xfrm>
                  <a:off x="10528920" y="5574600"/>
                  <a:ext cx="793800" cy="568440"/>
                </a:xfrm>
                <a:prstGeom prst="line">
                  <a:avLst/>
                </a:prstGeom>
                <a:ln cap="rnd"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54" name="Line 43"/>
                <p:cNvSpPr/>
                <p:nvPr/>
              </p:nvSpPr>
              <p:spPr>
                <a:xfrm flipH="1">
                  <a:off x="10243080" y="5574600"/>
                  <a:ext cx="285840" cy="568440"/>
                </a:xfrm>
                <a:prstGeom prst="line">
                  <a:avLst/>
                </a:prstGeom>
                <a:ln cap="rnd" w="9360">
                  <a:solidFill>
                    <a:srgbClr val="ffffff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55" name="Line 44"/>
                <p:cNvSpPr/>
                <p:nvPr/>
              </p:nvSpPr>
              <p:spPr>
                <a:xfrm>
                  <a:off x="10528920" y="5574600"/>
                  <a:ext cx="275040" cy="568440"/>
                </a:xfrm>
                <a:prstGeom prst="line">
                  <a:avLst/>
                </a:prstGeom>
                <a:ln w="28440">
                  <a:solidFill>
                    <a:srgbClr val="c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156" name="CustomShape 45"/>
              <p:cNvSpPr/>
              <p:nvPr/>
            </p:nvSpPr>
            <p:spPr>
              <a:xfrm>
                <a:off x="10677960" y="6152040"/>
                <a:ext cx="226080" cy="18036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1157" name="CustomShape 46"/>
          <p:cNvSpPr/>
          <p:nvPr/>
        </p:nvSpPr>
        <p:spPr>
          <a:xfrm>
            <a:off x="9234720" y="3701880"/>
            <a:ext cx="304200" cy="114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47"/>
          <p:cNvSpPr/>
          <p:nvPr/>
        </p:nvSpPr>
        <p:spPr>
          <a:xfrm>
            <a:off x="9234720" y="2178000"/>
            <a:ext cx="304200" cy="114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48"/>
          <p:cNvSpPr/>
          <p:nvPr/>
        </p:nvSpPr>
        <p:spPr>
          <a:xfrm>
            <a:off x="9234720" y="5225760"/>
            <a:ext cx="304200" cy="114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60" name="Picture 71" descr="Picture 71"/>
          <p:cNvPicPr/>
          <p:nvPr/>
        </p:nvPicPr>
        <p:blipFill>
          <a:blip r:embed="rId1"/>
          <a:stretch/>
        </p:blipFill>
        <p:spPr>
          <a:xfrm>
            <a:off x="8625240" y="2509560"/>
            <a:ext cx="210240" cy="351000"/>
          </a:xfrm>
          <a:prstGeom prst="rect">
            <a:avLst/>
          </a:prstGeom>
          <a:ln w="12600">
            <a:noFill/>
          </a:ln>
        </p:spPr>
      </p:pic>
      <p:pic>
        <p:nvPicPr>
          <p:cNvPr id="1161" name="Picture 72" descr="Picture 72"/>
          <p:cNvPicPr/>
          <p:nvPr/>
        </p:nvPicPr>
        <p:blipFill>
          <a:blip r:embed="rId2"/>
          <a:stretch/>
        </p:blipFill>
        <p:spPr>
          <a:xfrm>
            <a:off x="8600040" y="4053600"/>
            <a:ext cx="280080" cy="326160"/>
          </a:xfrm>
          <a:prstGeom prst="rect">
            <a:avLst/>
          </a:prstGeom>
          <a:ln w="12600">
            <a:noFill/>
          </a:ln>
        </p:spPr>
      </p:pic>
      <p:pic>
        <p:nvPicPr>
          <p:cNvPr id="1162" name="Picture 73" descr="Picture 73"/>
          <p:cNvPicPr/>
          <p:nvPr/>
        </p:nvPicPr>
        <p:blipFill>
          <a:blip r:embed="rId3"/>
          <a:stretch/>
        </p:blipFill>
        <p:spPr>
          <a:xfrm>
            <a:off x="8518680" y="5421600"/>
            <a:ext cx="514080" cy="5601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CustomShape 1"/>
          <p:cNvSpPr/>
          <p:nvPr/>
        </p:nvSpPr>
        <p:spPr>
          <a:xfrm>
            <a:off x="11297160" y="7335000"/>
            <a:ext cx="295560" cy="70200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2"/>
          <p:cNvSpPr/>
          <p:nvPr/>
        </p:nvSpPr>
        <p:spPr>
          <a:xfrm>
            <a:off x="406440" y="1824480"/>
            <a:ext cx="12191400" cy="7471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08960" indent="-40824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Jogo consiste em jogar um moeda justa até obter cara</a:t>
            </a:r>
            <a:endParaRPr b="0" lang="pt-BR" sz="3130" spc="-1" strike="noStrike">
              <a:latin typeface="Arial"/>
            </a:endParaRPr>
          </a:p>
          <a:p>
            <a:pPr marL="408960" indent="-40824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 moeda der cara na i-ésima tentativa, você recebe R$2</a:t>
            </a:r>
            <a:r>
              <a:rPr b="0" lang="pt-BR" sz="2950" spc="-1" strike="noStrike" baseline="31000">
                <a:solidFill>
                  <a:srgbClr val="222222"/>
                </a:solidFill>
                <a:latin typeface="Avenir Next Medium"/>
                <a:ea typeface="Avenir Next Medium"/>
              </a:rPr>
              <a:t>i</a:t>
            </a:r>
            <a:endParaRPr b="0" lang="pt-BR" sz="2950" spc="-1" strike="noStrike">
              <a:latin typeface="Arial"/>
            </a:endParaRPr>
          </a:p>
          <a:p>
            <a:pPr marL="384840" indent="-3841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Quanto você pagaria para entrar nesse jogo?</a:t>
            </a:r>
            <a:endParaRPr b="0" lang="pt-BR" sz="295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b="0" lang="pt-BR" sz="2950" spc="-1" strike="noStrike">
              <a:latin typeface="Arial"/>
            </a:endParaRPr>
          </a:p>
          <a:p>
            <a:pPr marL="384840" indent="-3841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Ganho: G = g ∈ {1,2,3,…}</a:t>
            </a:r>
            <a:endParaRPr b="0" lang="pt-BR" sz="2950" spc="-1" strike="noStrike">
              <a:latin typeface="Arial"/>
            </a:endParaRPr>
          </a:p>
          <a:p>
            <a:pPr marL="384840" indent="-3841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Ganho esperado descontado por 𝛄=1/2:</a:t>
            </a:r>
            <a:br/>
            <a:br/>
            <a:r>
              <a:rPr b="0" lang="pt-BR" sz="29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E(G) = 2*(1/2) + (1/2)*4*(1/4) + (1/4)*8*(1/8) + </a:t>
            </a:r>
            <a:br/>
            <a:r>
              <a:rPr b="0" lang="pt-BR" sz="29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            + (1/8)*16*(1/16) + … </a:t>
            </a:r>
            <a:br/>
            <a:r>
              <a:rPr b="0" lang="pt-BR" sz="29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        = 1 + 1/2 + 1/4 + 1/8 + … = 2</a:t>
            </a:r>
            <a:br/>
            <a:r>
              <a:rPr b="0" lang="pt-BR" sz="29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2950" spc="-1" strike="noStrike">
              <a:latin typeface="Arial"/>
            </a:endParaRPr>
          </a:p>
        </p:txBody>
      </p:sp>
      <p:sp>
        <p:nvSpPr>
          <p:cNvPr id="1165" name="CustomShape 3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paradoxo de são petersburgo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166" name="CustomShape 4"/>
          <p:cNvSpPr/>
          <p:nvPr/>
        </p:nvSpPr>
        <p:spPr>
          <a:xfrm>
            <a:off x="10273680" y="515952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5"/>
          <p:cNvSpPr/>
          <p:nvPr/>
        </p:nvSpPr>
        <p:spPr>
          <a:xfrm>
            <a:off x="10712160" y="591624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6"/>
          <p:cNvSpPr/>
          <p:nvPr/>
        </p:nvSpPr>
        <p:spPr>
          <a:xfrm>
            <a:off x="11244240" y="4189680"/>
            <a:ext cx="599760" cy="103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7"/>
          <p:cNvSpPr/>
          <p:nvPr/>
        </p:nvSpPr>
        <p:spPr>
          <a:xfrm flipH="1">
            <a:off x="10435320" y="4031280"/>
            <a:ext cx="715320" cy="129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8"/>
          <p:cNvSpPr/>
          <p:nvPr/>
        </p:nvSpPr>
        <p:spPr>
          <a:xfrm>
            <a:off x="10878840" y="37393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9"/>
          <p:cNvSpPr/>
          <p:nvPr/>
        </p:nvSpPr>
        <p:spPr>
          <a:xfrm>
            <a:off x="9083880" y="4197960"/>
            <a:ext cx="1856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apostar X &gt; 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72" name="CustomShape 10"/>
          <p:cNvSpPr/>
          <p:nvPr/>
        </p:nvSpPr>
        <p:spPr>
          <a:xfrm>
            <a:off x="11459880" y="4197960"/>
            <a:ext cx="161892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não apostar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173" name="Group 11"/>
          <p:cNvGrpSpPr/>
          <p:nvPr/>
        </p:nvGrpSpPr>
        <p:grpSpPr>
          <a:xfrm>
            <a:off x="11714040" y="5234760"/>
            <a:ext cx="507240" cy="405720"/>
            <a:chOff x="11714040" y="5234760"/>
            <a:chExt cx="507240" cy="405720"/>
          </a:xfrm>
        </p:grpSpPr>
        <p:sp>
          <p:nvSpPr>
            <p:cNvPr id="1174" name="CustomShape 12"/>
            <p:cNvSpPr/>
            <p:nvPr/>
          </p:nvSpPr>
          <p:spPr>
            <a:xfrm>
              <a:off x="11714040" y="523476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5" name="CustomShape 13"/>
            <p:cNvSpPr/>
            <p:nvPr/>
          </p:nvSpPr>
          <p:spPr>
            <a:xfrm>
              <a:off x="11858400" y="525528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0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1176" name="Group 14"/>
          <p:cNvGrpSpPr/>
          <p:nvPr/>
        </p:nvGrpSpPr>
        <p:grpSpPr>
          <a:xfrm>
            <a:off x="10182240" y="6957360"/>
            <a:ext cx="1523880" cy="1472760"/>
            <a:chOff x="10182240" y="6957360"/>
            <a:chExt cx="1523880" cy="1472760"/>
          </a:xfrm>
        </p:grpSpPr>
        <p:sp>
          <p:nvSpPr>
            <p:cNvPr id="1177" name="CustomShape 15"/>
            <p:cNvSpPr/>
            <p:nvPr/>
          </p:nvSpPr>
          <p:spPr>
            <a:xfrm>
              <a:off x="10182240" y="695736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8" name="Line 16"/>
            <p:cNvSpPr/>
            <p:nvPr/>
          </p:nvSpPr>
          <p:spPr>
            <a:xfrm>
              <a:off x="10436040" y="716040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𝛄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1179" name="Group 17"/>
          <p:cNvGrpSpPr/>
          <p:nvPr/>
        </p:nvGrpSpPr>
        <p:grpSpPr>
          <a:xfrm>
            <a:off x="9651240" y="5875560"/>
            <a:ext cx="507240" cy="405720"/>
            <a:chOff x="9651240" y="5875560"/>
            <a:chExt cx="507240" cy="405720"/>
          </a:xfrm>
        </p:grpSpPr>
        <p:sp>
          <p:nvSpPr>
            <p:cNvPr id="1180" name="CustomShape 18"/>
            <p:cNvSpPr/>
            <p:nvPr/>
          </p:nvSpPr>
          <p:spPr>
            <a:xfrm>
              <a:off x="9651240" y="587556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1" name="CustomShape 19"/>
            <p:cNvSpPr/>
            <p:nvPr/>
          </p:nvSpPr>
          <p:spPr>
            <a:xfrm>
              <a:off x="9795240" y="5896440"/>
              <a:ext cx="218520" cy="3646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182" name="CustomShape 20"/>
          <p:cNvSpPr/>
          <p:nvPr/>
        </p:nvSpPr>
        <p:spPr>
          <a:xfrm>
            <a:off x="10054440" y="5465880"/>
            <a:ext cx="280440" cy="39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21"/>
          <p:cNvSpPr/>
          <p:nvPr/>
        </p:nvSpPr>
        <p:spPr>
          <a:xfrm>
            <a:off x="10436040" y="5322240"/>
            <a:ext cx="437760" cy="75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22"/>
          <p:cNvSpPr/>
          <p:nvPr/>
        </p:nvSpPr>
        <p:spPr>
          <a:xfrm>
            <a:off x="9476640" y="5383440"/>
            <a:ext cx="65736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cara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85" name="CustomShape 23"/>
          <p:cNvSpPr/>
          <p:nvPr/>
        </p:nvSpPr>
        <p:spPr>
          <a:xfrm>
            <a:off x="10748880" y="5383440"/>
            <a:ext cx="80676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coroa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86" name="CustomShape 24"/>
          <p:cNvSpPr/>
          <p:nvPr/>
        </p:nvSpPr>
        <p:spPr>
          <a:xfrm>
            <a:off x="10524240" y="6241320"/>
            <a:ext cx="284040" cy="70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25"/>
          <p:cNvSpPr/>
          <p:nvPr/>
        </p:nvSpPr>
        <p:spPr>
          <a:xfrm>
            <a:off x="11241360" y="699804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26"/>
          <p:cNvSpPr/>
          <p:nvPr/>
        </p:nvSpPr>
        <p:spPr>
          <a:xfrm>
            <a:off x="10874880" y="6078960"/>
            <a:ext cx="528120" cy="108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27"/>
          <p:cNvSpPr/>
          <p:nvPr/>
        </p:nvSpPr>
        <p:spPr>
          <a:xfrm>
            <a:off x="9946440" y="6366600"/>
            <a:ext cx="65736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cara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90" name="CustomShape 28"/>
          <p:cNvSpPr/>
          <p:nvPr/>
        </p:nvSpPr>
        <p:spPr>
          <a:xfrm>
            <a:off x="11225520" y="6366600"/>
            <a:ext cx="80676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coroa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91" name="CustomShape 29"/>
          <p:cNvSpPr/>
          <p:nvPr/>
        </p:nvSpPr>
        <p:spPr>
          <a:xfrm>
            <a:off x="9675360" y="4831560"/>
            <a:ext cx="674280" cy="51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7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+∞</a:t>
            </a:r>
            <a:endParaRPr b="0" lang="pt-BR" sz="2700" spc="-1" strike="noStrike">
              <a:latin typeface="Arial"/>
            </a:endParaRPr>
          </a:p>
        </p:txBody>
      </p:sp>
      <p:grpSp>
        <p:nvGrpSpPr>
          <p:cNvPr id="1192" name="Group 30"/>
          <p:cNvGrpSpPr/>
          <p:nvPr/>
        </p:nvGrpSpPr>
        <p:grpSpPr>
          <a:xfrm>
            <a:off x="11374920" y="8079840"/>
            <a:ext cx="1523880" cy="1473120"/>
            <a:chOff x="11374920" y="8079840"/>
            <a:chExt cx="1523880" cy="1473120"/>
          </a:xfrm>
        </p:grpSpPr>
        <p:sp>
          <p:nvSpPr>
            <p:cNvPr id="1193" name="CustomShape 31"/>
            <p:cNvSpPr/>
            <p:nvPr/>
          </p:nvSpPr>
          <p:spPr>
            <a:xfrm>
              <a:off x="11374920" y="8079840"/>
              <a:ext cx="507240" cy="4057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4" name="Line 32"/>
            <p:cNvSpPr/>
            <p:nvPr/>
          </p:nvSpPr>
          <p:spPr>
            <a:xfrm>
              <a:off x="11628720" y="828288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𝛄</a:t>
              </a:r>
              <a:r>
                <a:rPr b="0" lang="pt-BR" sz="1800" spc="-1" strike="noStrike" baseline="31000">
                  <a:solidFill>
                    <a:srgbClr val="000000"/>
                  </a:solidFill>
                  <a:latin typeface="Arial"/>
                  <a:ea typeface="Arial"/>
                </a:rPr>
                <a:t>k</a:t>
              </a: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r>
                <a:rPr b="0" lang="pt-BR" sz="1800" spc="-1" strike="noStrike" baseline="31000">
                  <a:solidFill>
                    <a:srgbClr val="000000"/>
                  </a:solidFill>
                  <a:latin typeface="Arial"/>
                  <a:ea typeface="Arial"/>
                </a:rPr>
                <a:t>k</a:t>
              </a:r>
              <a:endParaRPr b="0" lang="pt-B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CustomShape 1"/>
          <p:cNvSpPr/>
          <p:nvPr/>
        </p:nvSpPr>
        <p:spPr>
          <a:xfrm>
            <a:off x="406440" y="190512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Ganho esperado descontado para 0 &lt; 𝛄 &lt; 1</a:t>
            </a:r>
            <a:endParaRPr b="0" lang="pt-BR" sz="34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E(U([1,1,1,…])) =  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196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paradoxo de são petersburgo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CustomShape 1"/>
          <p:cNvSpPr/>
          <p:nvPr/>
        </p:nvSpPr>
        <p:spPr>
          <a:xfrm>
            <a:off x="406440" y="190512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Ganho esperado descontado para 0 &lt; 𝛄 &lt; 1</a:t>
            </a:r>
            <a:endParaRPr b="0" lang="pt-BR" sz="34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E(U([1,1,1,…])) = 1 + 𝛄 + 𝛄</a:t>
            </a:r>
            <a:r>
              <a:rPr b="0" lang="pt-BR" sz="3400" spc="-1" strike="noStrike" baseline="31000">
                <a:solidFill>
                  <a:srgbClr val="34a5da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 + 𝛄</a:t>
            </a:r>
            <a:r>
              <a:rPr b="0" lang="pt-BR" sz="3400" spc="-1" strike="noStrike" baseline="31000">
                <a:solidFill>
                  <a:srgbClr val="34a5da"/>
                </a:solidFill>
                <a:latin typeface="Avenir Next Medium"/>
                <a:ea typeface="Avenir Next Medium"/>
              </a:rPr>
              <a:t>4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 + … =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1/(1-𝛄)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400" spc="-1" strike="noStrike">
              <a:latin typeface="Arial"/>
            </a:endParaRPr>
          </a:p>
          <a:p>
            <a:pPr lvl="2" marL="13334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Série converge para 𝛄 &lt; 1, diverge para 𝛄 ≥ 1</a:t>
            </a:r>
            <a:endParaRPr b="0" lang="pt-BR" sz="3100" spc="-1" strike="noStrike">
              <a:latin typeface="Arial"/>
            </a:endParaRPr>
          </a:p>
          <a:p>
            <a:pPr lvl="2" marL="13334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Valor de 𝛄 determina </a:t>
            </a:r>
            <a:r>
              <a:rPr b="0" i="1" lang="pt-BR" sz="310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horizonte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de decisão</a:t>
            </a:r>
            <a:endParaRPr b="0" lang="pt-BR" sz="3100" spc="-1" strike="noStrike">
              <a:latin typeface="Arial"/>
            </a:endParaRPr>
          </a:p>
          <a:p>
            <a:pPr lvl="3" marL="17780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Valores pequenos de 𝛄 ignoram futuro distante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198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paradoxo de são petersburgo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199" name="CustomShape 3"/>
          <p:cNvSpPr/>
          <p:nvPr/>
        </p:nvSpPr>
        <p:spPr>
          <a:xfrm>
            <a:off x="4355640" y="3587760"/>
            <a:ext cx="467316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progressão geométrica com razão 𝛄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CustomShape 1"/>
          <p:cNvSpPr/>
          <p:nvPr/>
        </p:nvSpPr>
        <p:spPr>
          <a:xfrm>
            <a:off x="406440" y="190512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Teorema: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 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U([a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,a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,…]) &gt; U([b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,b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,…])</a:t>
            </a: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sse 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                      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U([r,a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,a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,…]) &gt; U([r,b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,b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,…])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Então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   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U([r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,r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,…]) = k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*U(r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 + k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*U(r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 + …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200" spc="-1" strike="noStrike">
              <a:latin typeface="Arial"/>
            </a:endParaRPr>
          </a:p>
          <a:p>
            <a:pPr marL="405360" indent="-4046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Utilidade descontada: 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U([r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,r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,…]) = U(r1) + 𝛄*U(r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+ 𝛄</a:t>
            </a:r>
            <a:r>
              <a:rPr b="0" lang="pt-BR" sz="3100" spc="-1" strike="noStrike" baseline="31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U(r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+ …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201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utilidades estacionárias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06440" y="1905120"/>
            <a:ext cx="12191400" cy="610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Subtabelas de distribuição conjunta obtidas pela regra de aditividade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revisão: distribuição marginal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250" name="Table 3"/>
          <p:cNvGraphicFramePr/>
          <p:nvPr/>
        </p:nvGraphicFramePr>
        <p:xfrm>
          <a:off x="620280" y="5375160"/>
          <a:ext cx="3850560" cy="4174920"/>
        </p:xfrm>
        <a:graphic>
          <a:graphicData uri="http://schemas.openxmlformats.org/drawingml/2006/table">
            <a:tbl>
              <a:tblPr/>
              <a:tblGrid>
                <a:gridCol w="1425240"/>
                <a:gridCol w="1141920"/>
                <a:gridCol w="1283760"/>
              </a:tblGrid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T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Pr(T,S)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quente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sol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0.4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quente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chuva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0.1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47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frio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sol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0.2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frio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chuva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0.3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1" name="Table 4"/>
          <p:cNvGraphicFramePr/>
          <p:nvPr/>
        </p:nvGraphicFramePr>
        <p:xfrm>
          <a:off x="9455760" y="4387680"/>
          <a:ext cx="2925720" cy="1926720"/>
        </p:xfrm>
        <a:graphic>
          <a:graphicData uri="http://schemas.openxmlformats.org/drawingml/2006/table">
            <a:tbl>
              <a:tblPr/>
              <a:tblGrid>
                <a:gridCol w="1463040"/>
                <a:gridCol w="1463040"/>
              </a:tblGrid>
              <a:tr h="5047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T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Pr(T)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quente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0.5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47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frio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0.5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2" name="Table 5"/>
          <p:cNvGraphicFramePr/>
          <p:nvPr/>
        </p:nvGraphicFramePr>
        <p:xfrm>
          <a:off x="9455760" y="7619040"/>
          <a:ext cx="2925720" cy="1798200"/>
        </p:xfrm>
        <a:graphic>
          <a:graphicData uri="http://schemas.openxmlformats.org/drawingml/2006/table">
            <a:tbl>
              <a:tblPr/>
              <a:tblGrid>
                <a:gridCol w="1463040"/>
                <a:gridCol w="1463040"/>
              </a:tblGrid>
              <a:tr h="60156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Pr(S)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</a:tr>
              <a:tr h="59508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sol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0.6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19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chuva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0.4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53" name="Line 6"/>
          <p:cNvSpPr/>
          <p:nvPr/>
        </p:nvSpPr>
        <p:spPr>
          <a:xfrm flipV="1">
            <a:off x="4835520" y="4893840"/>
            <a:ext cx="3848760" cy="66348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Line 7"/>
          <p:cNvSpPr/>
          <p:nvPr/>
        </p:nvSpPr>
        <p:spPr>
          <a:xfrm>
            <a:off x="4833720" y="7529760"/>
            <a:ext cx="3850560" cy="58896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latex-image-1.pdf" descr="latex-image-1.pdf"/>
          <p:cNvPicPr/>
          <p:nvPr/>
        </p:nvPicPr>
        <p:blipFill>
          <a:blip r:embed="rId1"/>
          <a:stretch/>
        </p:blipFill>
        <p:spPr>
          <a:xfrm>
            <a:off x="4957200" y="5685120"/>
            <a:ext cx="4012560" cy="837360"/>
          </a:xfrm>
          <a:prstGeom prst="rect">
            <a:avLst/>
          </a:prstGeom>
          <a:ln w="12600">
            <a:noFill/>
          </a:ln>
        </p:spPr>
      </p:pic>
      <p:pic>
        <p:nvPicPr>
          <p:cNvPr id="256" name="latex-image-1.pdf" descr="latex-image-1.pdf"/>
          <p:cNvPicPr/>
          <p:nvPr/>
        </p:nvPicPr>
        <p:blipFill>
          <a:blip r:embed="rId2"/>
          <a:stretch/>
        </p:blipFill>
        <p:spPr>
          <a:xfrm>
            <a:off x="4944600" y="8321040"/>
            <a:ext cx="4037760" cy="837360"/>
          </a:xfrm>
          <a:prstGeom prst="rect">
            <a:avLst/>
          </a:prstGeom>
          <a:ln w="12600">
            <a:noFill/>
          </a:ln>
        </p:spPr>
      </p:pic>
      <p:pic>
        <p:nvPicPr>
          <p:cNvPr id="257" name="Pr(X_=_x)_=_sum_.pdf" descr="Pr(X_=_x)_=_sum_.pdf"/>
          <p:cNvPicPr/>
          <p:nvPr/>
        </p:nvPicPr>
        <p:blipFill>
          <a:blip r:embed="rId3"/>
          <a:stretch/>
        </p:blipFill>
        <p:spPr>
          <a:xfrm>
            <a:off x="3283200" y="3441960"/>
            <a:ext cx="6946200" cy="10324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CustomShape 1"/>
          <p:cNvSpPr/>
          <p:nvPr/>
        </p:nvSpPr>
        <p:spPr>
          <a:xfrm>
            <a:off x="406440" y="2517480"/>
            <a:ext cx="12191400" cy="4733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Teorema: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br/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Toda política induz uma utilidade esperada descontada finita para 𝛄 &lt; 1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Prova: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203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mDP com recompensas descontadas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1204" name="U(_r_0,r_1,_dots.pdf" descr="U(_r_0,r_1,_dots.pdf"/>
          <p:cNvPicPr/>
          <p:nvPr/>
        </p:nvPicPr>
        <p:blipFill>
          <a:blip r:embed="rId1"/>
          <a:stretch/>
        </p:blipFill>
        <p:spPr>
          <a:xfrm>
            <a:off x="2647800" y="5063040"/>
            <a:ext cx="7708320" cy="28569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0" dur="indefinite" restart="never" nodeType="tmRoot">
          <p:childTnLst>
            <p:seq>
              <p:cTn id="161" dur="indefinite" nodeType="mainSeq">
                <p:childTnLst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CustomShape 1"/>
          <p:cNvSpPr/>
          <p:nvPr/>
        </p:nvSpPr>
        <p:spPr>
          <a:xfrm>
            <a:off x="406440" y="673200"/>
            <a:ext cx="629856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exercício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206" name="CustomShape 2"/>
          <p:cNvSpPr/>
          <p:nvPr/>
        </p:nvSpPr>
        <p:spPr>
          <a:xfrm>
            <a:off x="406440" y="1890000"/>
            <a:ext cx="12191400" cy="6960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661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MDP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 ←, →, e sair (aplicável em estados a,e)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Transições determinísticas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Recompensa após agir em estado R(s,sair) =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 para 𝛄 = 1?</a:t>
            </a:r>
            <a:endParaRPr b="0" lang="pt-BR" sz="28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 para 𝛄 = 0,1?</a:t>
            </a:r>
            <a:endParaRPr b="0" lang="pt-BR" sz="28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Para que valor de 𝛄 direita e esquerda são equivalentes em d?</a:t>
            </a:r>
            <a:endParaRPr b="0" lang="pt-BR" sz="2800" spc="-1" strike="noStrike">
              <a:latin typeface="Arial"/>
            </a:endParaRPr>
          </a:p>
        </p:txBody>
      </p:sp>
      <p:graphicFrame>
        <p:nvGraphicFramePr>
          <p:cNvPr id="1207" name="Table 3"/>
          <p:cNvGraphicFramePr/>
          <p:nvPr/>
        </p:nvGraphicFramePr>
        <p:xfrm>
          <a:off x="6219000" y="4797720"/>
          <a:ext cx="4212000" cy="11127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5565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65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a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b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c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d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e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</a:tr>
            </a:tbl>
          </a:graphicData>
        </a:graphic>
      </p:graphicFrame>
      <p:graphicFrame>
        <p:nvGraphicFramePr>
          <p:cNvPr id="1208" name="Table 4"/>
          <p:cNvGraphicFramePr/>
          <p:nvPr/>
        </p:nvGraphicFramePr>
        <p:xfrm>
          <a:off x="6270120" y="6217920"/>
          <a:ext cx="4212000" cy="6645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9" name="Table 5"/>
          <p:cNvGraphicFramePr/>
          <p:nvPr/>
        </p:nvGraphicFramePr>
        <p:xfrm>
          <a:off x="906120" y="7976880"/>
          <a:ext cx="4212000" cy="6645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9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CustomShape 1"/>
          <p:cNvSpPr/>
          <p:nvPr/>
        </p:nvSpPr>
        <p:spPr>
          <a:xfrm>
            <a:off x="406440" y="673200"/>
            <a:ext cx="629856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exercício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211" name="CustomShape 2"/>
          <p:cNvSpPr/>
          <p:nvPr/>
        </p:nvSpPr>
        <p:spPr>
          <a:xfrm>
            <a:off x="406440" y="1890000"/>
            <a:ext cx="12191400" cy="6999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661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MDP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 ←, →, e sair (aplicável em a,e)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Transições determinísticas</a:t>
            </a:r>
            <a:endParaRPr b="0" lang="pt-BR" sz="2800" spc="-1" strike="noStrike">
              <a:latin typeface="Arial"/>
            </a:endParaRPr>
          </a:p>
          <a:p>
            <a:pPr lvl="1" marL="810720" indent="-36540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Recompensa após agir em estado R(s,sair) =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 para 𝛄 = 1?</a:t>
            </a:r>
            <a:endParaRPr b="0" lang="pt-BR" sz="28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 para 𝛄 = 0,1?</a:t>
            </a:r>
            <a:endParaRPr b="0" lang="pt-BR" sz="28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Para que valor de 𝛄 direita e esquerda são equivalentes em d?   </a:t>
            </a:r>
            <a:r>
              <a:rPr b="0" lang="pt-BR" sz="2800" spc="-1" strike="noStrike">
                <a:solidFill>
                  <a:srgbClr val="e42832"/>
                </a:solidFill>
                <a:latin typeface="American Typewriter"/>
                <a:ea typeface="American Typewriter"/>
              </a:rPr>
              <a:t>√</a:t>
            </a: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0,1</a:t>
            </a:r>
            <a:endParaRPr b="0" lang="pt-BR" sz="2800" spc="-1" strike="noStrike">
              <a:latin typeface="Arial"/>
            </a:endParaRPr>
          </a:p>
        </p:txBody>
      </p:sp>
      <p:graphicFrame>
        <p:nvGraphicFramePr>
          <p:cNvPr id="1212" name="Table 3"/>
          <p:cNvGraphicFramePr/>
          <p:nvPr/>
        </p:nvGraphicFramePr>
        <p:xfrm>
          <a:off x="6413760" y="5251680"/>
          <a:ext cx="4212000" cy="6645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3" name="Table 4"/>
          <p:cNvGraphicFramePr/>
          <p:nvPr/>
        </p:nvGraphicFramePr>
        <p:xfrm>
          <a:off x="6414840" y="6222240"/>
          <a:ext cx="4212000" cy="6645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4" name="Table 5"/>
          <p:cNvGraphicFramePr/>
          <p:nvPr/>
        </p:nvGraphicFramePr>
        <p:xfrm>
          <a:off x="6377040" y="1419480"/>
          <a:ext cx="4212000" cy="11127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5565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65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a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b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c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d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e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Picture 2" descr="Picture 2"/>
          <p:cNvPicPr/>
          <p:nvPr/>
        </p:nvPicPr>
        <p:blipFill>
          <a:blip r:embed="rId1"/>
          <a:stretch/>
        </p:blipFill>
        <p:spPr>
          <a:xfrm>
            <a:off x="8280720" y="42480"/>
            <a:ext cx="4566960" cy="2669760"/>
          </a:xfrm>
          <a:prstGeom prst="rect">
            <a:avLst/>
          </a:prstGeom>
          <a:ln w="12600">
            <a:noFill/>
          </a:ln>
        </p:spPr>
      </p:pic>
      <p:sp>
        <p:nvSpPr>
          <p:cNvPr id="1216" name="CustomShape 1"/>
          <p:cNvSpPr/>
          <p:nvPr/>
        </p:nvSpPr>
        <p:spPr>
          <a:xfrm>
            <a:off x="406440" y="2834280"/>
            <a:ext cx="12191400" cy="6213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91320" indent="-39060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Problema episódico:</a:t>
            </a: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toda política leva agente a estado terminal com probabilidade 1</a:t>
            </a:r>
            <a:endParaRPr b="0" lang="pt-BR" sz="2990" spc="-1" strike="noStrike">
              <a:latin typeface="Arial"/>
            </a:endParaRPr>
          </a:p>
          <a:p>
            <a:pPr marL="391320" indent="-39060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Problemas não episódicos</a:t>
            </a: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(contínuos, infinitos):</a:t>
            </a:r>
            <a:endParaRPr b="0" lang="pt-BR" sz="2990" spc="-1" strike="noStrike">
              <a:latin typeface="Arial"/>
            </a:endParaRPr>
          </a:p>
          <a:p>
            <a:pPr lvl="1" marL="782280" indent="-39060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Assumir </a:t>
            </a:r>
            <a:r>
              <a:rPr b="0" lang="pt-BR" sz="299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horizonte de decisão finito</a:t>
            </a:r>
            <a:endParaRPr b="0" lang="pt-BR" sz="2990" spc="-1" strike="noStrike">
              <a:latin typeface="Arial"/>
            </a:endParaRPr>
          </a:p>
          <a:p>
            <a:pPr lvl="2" marL="1173600" indent="-39060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Considerar apenas recompensas para próximos T passos</a:t>
            </a:r>
            <a:endParaRPr b="0" lang="pt-BR" sz="2990" spc="-1" strike="noStrike">
              <a:latin typeface="Arial"/>
            </a:endParaRPr>
          </a:p>
          <a:p>
            <a:pPr lvl="2" marL="1173600" indent="-39060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 é </a:t>
            </a:r>
            <a:r>
              <a:rPr b="0" lang="pt-BR" sz="299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não estacionária</a:t>
            </a: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(depende do tempo)</a:t>
            </a:r>
            <a:endParaRPr b="0" lang="pt-BR" sz="2990" spc="-1" strike="noStrike">
              <a:latin typeface="Arial"/>
            </a:endParaRPr>
          </a:p>
          <a:p>
            <a:pPr lvl="1" marL="782280" indent="-39060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Utilidade descontada</a:t>
            </a: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com 𝛄 &lt; 1</a:t>
            </a:r>
            <a:endParaRPr b="0" lang="pt-BR" sz="2990" spc="-1" strike="noStrike">
              <a:latin typeface="Arial"/>
            </a:endParaRPr>
          </a:p>
          <a:p>
            <a:pPr lvl="2" marL="1173600" indent="-39060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2990" spc="-1" strike="noStrike">
              <a:latin typeface="Arial"/>
            </a:endParaRPr>
          </a:p>
        </p:txBody>
      </p:sp>
      <p:sp>
        <p:nvSpPr>
          <p:cNvPr id="1217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Comparando políticas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6" dur="indefinite" restart="never" nodeType="tmRoot">
          <p:childTnLst>
            <p:seq>
              <p:cTn id="167" dur="indefinite" nodeType="mainSeq">
                <p:childTnLst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1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1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1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3" fill="hold"/>
                                        <p:tgtEl>
                                          <p:spTgt spid="1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1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7" fill="hold"/>
                                        <p:tgtEl>
                                          <p:spTgt spid="1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CustomShape 1"/>
          <p:cNvSpPr/>
          <p:nvPr/>
        </p:nvSpPr>
        <p:spPr>
          <a:xfrm>
            <a:off x="519840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2"/>
          <p:cNvSpPr/>
          <p:nvPr/>
        </p:nvSpPr>
        <p:spPr>
          <a:xfrm>
            <a:off x="335376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3"/>
          <p:cNvSpPr/>
          <p:nvPr/>
        </p:nvSpPr>
        <p:spPr>
          <a:xfrm>
            <a:off x="261576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4"/>
          <p:cNvSpPr/>
          <p:nvPr/>
        </p:nvSpPr>
        <p:spPr>
          <a:xfrm>
            <a:off x="82656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5"/>
          <p:cNvSpPr/>
          <p:nvPr/>
        </p:nvSpPr>
        <p:spPr>
          <a:xfrm>
            <a:off x="694944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6"/>
          <p:cNvSpPr/>
          <p:nvPr/>
        </p:nvSpPr>
        <p:spPr>
          <a:xfrm>
            <a:off x="7864200" y="773964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7"/>
          <p:cNvSpPr/>
          <p:nvPr/>
        </p:nvSpPr>
        <p:spPr>
          <a:xfrm>
            <a:off x="9176400" y="778968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8"/>
          <p:cNvSpPr/>
          <p:nvPr/>
        </p:nvSpPr>
        <p:spPr>
          <a:xfrm>
            <a:off x="9954360" y="7802280"/>
            <a:ext cx="295560" cy="103608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9"/>
          <p:cNvSpPr/>
          <p:nvPr/>
        </p:nvSpPr>
        <p:spPr>
          <a:xfrm>
            <a:off x="1888560" y="433836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10"/>
          <p:cNvSpPr/>
          <p:nvPr/>
        </p:nvSpPr>
        <p:spPr>
          <a:xfrm>
            <a:off x="8309880" y="433836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11"/>
          <p:cNvSpPr/>
          <p:nvPr/>
        </p:nvSpPr>
        <p:spPr>
          <a:xfrm>
            <a:off x="5350680" y="2764440"/>
            <a:ext cx="3121200" cy="173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12"/>
          <p:cNvSpPr/>
          <p:nvPr/>
        </p:nvSpPr>
        <p:spPr>
          <a:xfrm flipH="1">
            <a:off x="2050560" y="2764440"/>
            <a:ext cx="3298680" cy="173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13"/>
          <p:cNvSpPr/>
          <p:nvPr/>
        </p:nvSpPr>
        <p:spPr>
          <a:xfrm flipH="1">
            <a:off x="6501600" y="4500720"/>
            <a:ext cx="1969200" cy="111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14"/>
          <p:cNvSpPr/>
          <p:nvPr/>
        </p:nvSpPr>
        <p:spPr>
          <a:xfrm>
            <a:off x="8630280" y="4577040"/>
            <a:ext cx="2161800" cy="104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15"/>
          <p:cNvSpPr/>
          <p:nvPr/>
        </p:nvSpPr>
        <p:spPr>
          <a:xfrm>
            <a:off x="2051280" y="4500720"/>
            <a:ext cx="360" cy="111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16"/>
          <p:cNvSpPr/>
          <p:nvPr/>
        </p:nvSpPr>
        <p:spPr>
          <a:xfrm>
            <a:off x="815400" y="636948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17"/>
          <p:cNvSpPr/>
          <p:nvPr/>
        </p:nvSpPr>
        <p:spPr>
          <a:xfrm>
            <a:off x="2965320" y="636948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18"/>
          <p:cNvSpPr/>
          <p:nvPr/>
        </p:nvSpPr>
        <p:spPr>
          <a:xfrm>
            <a:off x="2036160" y="5618520"/>
            <a:ext cx="956520" cy="80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19"/>
          <p:cNvSpPr/>
          <p:nvPr/>
        </p:nvSpPr>
        <p:spPr>
          <a:xfrm>
            <a:off x="1110960" y="5618520"/>
            <a:ext cx="924840" cy="79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CustomShape 20"/>
          <p:cNvSpPr/>
          <p:nvPr/>
        </p:nvSpPr>
        <p:spPr>
          <a:xfrm flipH="1">
            <a:off x="2766600" y="6532200"/>
            <a:ext cx="35964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21"/>
          <p:cNvSpPr/>
          <p:nvPr/>
        </p:nvSpPr>
        <p:spPr>
          <a:xfrm>
            <a:off x="3128040" y="6532200"/>
            <a:ext cx="37656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22"/>
          <p:cNvSpPr/>
          <p:nvPr/>
        </p:nvSpPr>
        <p:spPr>
          <a:xfrm>
            <a:off x="978120" y="6532200"/>
            <a:ext cx="36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23"/>
          <p:cNvSpPr/>
          <p:nvPr/>
        </p:nvSpPr>
        <p:spPr>
          <a:xfrm>
            <a:off x="5187960" y="636948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Line 24"/>
          <p:cNvSpPr/>
          <p:nvPr/>
        </p:nvSpPr>
        <p:spPr>
          <a:xfrm flipH="1">
            <a:off x="5465520" y="5682960"/>
            <a:ext cx="957240" cy="73404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CustomShape 25"/>
          <p:cNvSpPr/>
          <p:nvPr/>
        </p:nvSpPr>
        <p:spPr>
          <a:xfrm>
            <a:off x="5350680" y="6532200"/>
            <a:ext cx="36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26"/>
          <p:cNvSpPr/>
          <p:nvPr/>
        </p:nvSpPr>
        <p:spPr>
          <a:xfrm>
            <a:off x="7354440" y="636948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27"/>
          <p:cNvSpPr/>
          <p:nvPr/>
        </p:nvSpPr>
        <p:spPr>
          <a:xfrm>
            <a:off x="6425280" y="5619240"/>
            <a:ext cx="956160" cy="79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28"/>
          <p:cNvSpPr/>
          <p:nvPr/>
        </p:nvSpPr>
        <p:spPr>
          <a:xfrm flipH="1">
            <a:off x="7100280" y="6532200"/>
            <a:ext cx="41544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29"/>
          <p:cNvSpPr/>
          <p:nvPr/>
        </p:nvSpPr>
        <p:spPr>
          <a:xfrm>
            <a:off x="7517160" y="6532200"/>
            <a:ext cx="417600" cy="106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CustomShape 30"/>
          <p:cNvSpPr/>
          <p:nvPr/>
        </p:nvSpPr>
        <p:spPr>
          <a:xfrm>
            <a:off x="9549000" y="636876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31"/>
          <p:cNvSpPr/>
          <p:nvPr/>
        </p:nvSpPr>
        <p:spPr>
          <a:xfrm>
            <a:off x="9845640" y="5621400"/>
            <a:ext cx="946440" cy="79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CustomShape 32"/>
          <p:cNvSpPr/>
          <p:nvPr/>
        </p:nvSpPr>
        <p:spPr>
          <a:xfrm flipH="1">
            <a:off x="9327240" y="6531480"/>
            <a:ext cx="383040" cy="112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33"/>
          <p:cNvSpPr/>
          <p:nvPr/>
        </p:nvSpPr>
        <p:spPr>
          <a:xfrm>
            <a:off x="9711720" y="6531480"/>
            <a:ext cx="393840" cy="112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34"/>
          <p:cNvSpPr/>
          <p:nvPr/>
        </p:nvSpPr>
        <p:spPr>
          <a:xfrm>
            <a:off x="11861280" y="6369480"/>
            <a:ext cx="324360" cy="32436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35"/>
          <p:cNvSpPr/>
          <p:nvPr/>
        </p:nvSpPr>
        <p:spPr>
          <a:xfrm>
            <a:off x="10792800" y="5621400"/>
            <a:ext cx="1089360" cy="80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Line 36"/>
          <p:cNvSpPr/>
          <p:nvPr/>
        </p:nvSpPr>
        <p:spPr>
          <a:xfrm>
            <a:off x="12023640" y="6694560"/>
            <a:ext cx="8280" cy="649440"/>
          </a:xfrm>
          <a:prstGeom prst="line">
            <a:avLst/>
          </a:prstGeom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37"/>
          <p:cNvSpPr/>
          <p:nvPr/>
        </p:nvSpPr>
        <p:spPr>
          <a:xfrm>
            <a:off x="5077080" y="247284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38"/>
          <p:cNvSpPr/>
          <p:nvPr/>
        </p:nvSpPr>
        <p:spPr>
          <a:xfrm>
            <a:off x="1778040" y="532476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CustomShape 39"/>
          <p:cNvSpPr/>
          <p:nvPr/>
        </p:nvSpPr>
        <p:spPr>
          <a:xfrm>
            <a:off x="6229080" y="532476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40"/>
          <p:cNvSpPr/>
          <p:nvPr/>
        </p:nvSpPr>
        <p:spPr>
          <a:xfrm>
            <a:off x="10490040" y="532476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41"/>
          <p:cNvSpPr/>
          <p:nvPr/>
        </p:nvSpPr>
        <p:spPr>
          <a:xfrm>
            <a:off x="70452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42"/>
          <p:cNvSpPr/>
          <p:nvPr/>
        </p:nvSpPr>
        <p:spPr>
          <a:xfrm>
            <a:off x="249408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43"/>
          <p:cNvSpPr/>
          <p:nvPr/>
        </p:nvSpPr>
        <p:spPr>
          <a:xfrm>
            <a:off x="323208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44"/>
          <p:cNvSpPr/>
          <p:nvPr/>
        </p:nvSpPr>
        <p:spPr>
          <a:xfrm>
            <a:off x="507708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45"/>
          <p:cNvSpPr/>
          <p:nvPr/>
        </p:nvSpPr>
        <p:spPr>
          <a:xfrm>
            <a:off x="682740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46"/>
          <p:cNvSpPr/>
          <p:nvPr/>
        </p:nvSpPr>
        <p:spPr>
          <a:xfrm>
            <a:off x="7661880" y="731052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47"/>
          <p:cNvSpPr/>
          <p:nvPr/>
        </p:nvSpPr>
        <p:spPr>
          <a:xfrm>
            <a:off x="9054720" y="736308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48"/>
          <p:cNvSpPr/>
          <p:nvPr/>
        </p:nvSpPr>
        <p:spPr>
          <a:xfrm>
            <a:off x="9832680" y="7363080"/>
            <a:ext cx="546120" cy="43668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66" name="Group 49"/>
          <p:cNvGrpSpPr/>
          <p:nvPr/>
        </p:nvGrpSpPr>
        <p:grpSpPr>
          <a:xfrm>
            <a:off x="11577600" y="7316640"/>
            <a:ext cx="891720" cy="569160"/>
            <a:chOff x="11577600" y="7316640"/>
            <a:chExt cx="891720" cy="569160"/>
          </a:xfrm>
        </p:grpSpPr>
        <p:sp>
          <p:nvSpPr>
            <p:cNvPr id="1267" name="CustomShape 50"/>
            <p:cNvSpPr/>
            <p:nvPr/>
          </p:nvSpPr>
          <p:spPr>
            <a:xfrm>
              <a:off x="11690640" y="7335000"/>
              <a:ext cx="665640" cy="53244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8" name="CustomShape 51"/>
            <p:cNvSpPr/>
            <p:nvPr/>
          </p:nvSpPr>
          <p:spPr>
            <a:xfrm>
              <a:off x="11577600" y="7316640"/>
              <a:ext cx="891720" cy="569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2-10𝛄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269" name="CustomShape 52"/>
          <p:cNvSpPr/>
          <p:nvPr/>
        </p:nvSpPr>
        <p:spPr>
          <a:xfrm>
            <a:off x="5614200" y="229176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0" name="CustomShape 53"/>
          <p:cNvSpPr/>
          <p:nvPr/>
        </p:nvSpPr>
        <p:spPr>
          <a:xfrm>
            <a:off x="2255040" y="516924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1" name="CustomShape 54"/>
          <p:cNvSpPr/>
          <p:nvPr/>
        </p:nvSpPr>
        <p:spPr>
          <a:xfrm>
            <a:off x="1193040" y="715464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2" name="CustomShape 55"/>
          <p:cNvSpPr/>
          <p:nvPr/>
        </p:nvSpPr>
        <p:spPr>
          <a:xfrm>
            <a:off x="2203200" y="715464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3" name="CustomShape 56"/>
          <p:cNvSpPr/>
          <p:nvPr/>
        </p:nvSpPr>
        <p:spPr>
          <a:xfrm>
            <a:off x="10949400" y="516924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4" name="CustomShape 57"/>
          <p:cNvSpPr/>
          <p:nvPr/>
        </p:nvSpPr>
        <p:spPr>
          <a:xfrm>
            <a:off x="12367080" y="6528600"/>
            <a:ext cx="2199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5" name="CustomShape 58"/>
          <p:cNvSpPr/>
          <p:nvPr/>
        </p:nvSpPr>
        <p:spPr>
          <a:xfrm>
            <a:off x="5901480" y="530496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6" name="CustomShape 59"/>
          <p:cNvSpPr/>
          <p:nvPr/>
        </p:nvSpPr>
        <p:spPr>
          <a:xfrm>
            <a:off x="5614200" y="729072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7" name="CustomShape 60"/>
          <p:cNvSpPr/>
          <p:nvPr/>
        </p:nvSpPr>
        <p:spPr>
          <a:xfrm>
            <a:off x="6423840" y="729072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8" name="CustomShape 61"/>
          <p:cNvSpPr/>
          <p:nvPr/>
        </p:nvSpPr>
        <p:spPr>
          <a:xfrm>
            <a:off x="8213400" y="729072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79" name="CustomShape 62"/>
          <p:cNvSpPr/>
          <p:nvPr/>
        </p:nvSpPr>
        <p:spPr>
          <a:xfrm>
            <a:off x="8691480" y="729072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80" name="CustomShape 63"/>
          <p:cNvSpPr/>
          <p:nvPr/>
        </p:nvSpPr>
        <p:spPr>
          <a:xfrm>
            <a:off x="10362960" y="729072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81" name="CustomShape 64"/>
          <p:cNvSpPr/>
          <p:nvPr/>
        </p:nvSpPr>
        <p:spPr>
          <a:xfrm>
            <a:off x="3728880" y="7154640"/>
            <a:ext cx="372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82" name="CustomShape 65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Resolvendo MDP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283" name="CustomShape 66"/>
          <p:cNvSpPr/>
          <p:nvPr/>
        </p:nvSpPr>
        <p:spPr>
          <a:xfrm>
            <a:off x="3360960" y="3116520"/>
            <a:ext cx="2887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84" name="CustomShape 67"/>
          <p:cNvSpPr/>
          <p:nvPr/>
        </p:nvSpPr>
        <p:spPr>
          <a:xfrm>
            <a:off x="6798960" y="3116520"/>
            <a:ext cx="2959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85" name="CustomShape 68"/>
          <p:cNvSpPr/>
          <p:nvPr/>
        </p:nvSpPr>
        <p:spPr>
          <a:xfrm>
            <a:off x="2133000" y="4652280"/>
            <a:ext cx="2887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86" name="CustomShape 69"/>
          <p:cNvSpPr/>
          <p:nvPr/>
        </p:nvSpPr>
        <p:spPr>
          <a:xfrm>
            <a:off x="1234800" y="5631480"/>
            <a:ext cx="2887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87" name="CustomShape 70"/>
          <p:cNvSpPr/>
          <p:nvPr/>
        </p:nvSpPr>
        <p:spPr>
          <a:xfrm>
            <a:off x="2345400" y="5903280"/>
            <a:ext cx="2959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288" name="CustomShape 71"/>
          <p:cNvSpPr/>
          <p:nvPr/>
        </p:nvSpPr>
        <p:spPr>
          <a:xfrm>
            <a:off x="5947560" y="5903280"/>
            <a:ext cx="2887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1289" name="Group 72"/>
          <p:cNvGrpSpPr/>
          <p:nvPr/>
        </p:nvGrpSpPr>
        <p:grpSpPr>
          <a:xfrm>
            <a:off x="6828120" y="28800"/>
            <a:ext cx="5680800" cy="2035080"/>
            <a:chOff x="6828120" y="28800"/>
            <a:chExt cx="5680800" cy="2035080"/>
          </a:xfrm>
        </p:grpSpPr>
        <p:sp>
          <p:nvSpPr>
            <p:cNvPr id="1290" name="CustomShape 73"/>
            <p:cNvSpPr/>
            <p:nvPr/>
          </p:nvSpPr>
          <p:spPr>
            <a:xfrm>
              <a:off x="7755120" y="734400"/>
              <a:ext cx="560160" cy="5601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291" name="CustomShape 74"/>
            <p:cNvSpPr/>
            <p:nvPr/>
          </p:nvSpPr>
          <p:spPr>
            <a:xfrm>
              <a:off x="10284840" y="734400"/>
              <a:ext cx="560160" cy="5601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292" name="CustomShape 75"/>
            <p:cNvSpPr/>
            <p:nvPr/>
          </p:nvSpPr>
          <p:spPr>
            <a:xfrm>
              <a:off x="8035560" y="1015200"/>
              <a:ext cx="2529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3" name="CustomShape 76"/>
            <p:cNvSpPr/>
            <p:nvPr/>
          </p:nvSpPr>
          <p:spPr>
            <a:xfrm flipH="1">
              <a:off x="8034840" y="1015200"/>
              <a:ext cx="2529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4" name="CustomShape 77"/>
            <p:cNvSpPr/>
            <p:nvPr/>
          </p:nvSpPr>
          <p:spPr>
            <a:xfrm>
              <a:off x="10336680" y="209520"/>
              <a:ext cx="451800" cy="625320"/>
            </a:xfrm>
            <a:custGeom>
              <a:avLst/>
              <a:gdLst/>
              <a:ahLst/>
              <a:rect l="l" t="t" r="r" b="b"/>
              <a:pathLst>
                <a:path w="20152" h="21600">
                  <a:moveTo>
                    <a:pt x="3335" y="21600"/>
                  </a:moveTo>
                  <a:cubicBezTo>
                    <a:pt x="782" y="18829"/>
                    <a:pt x="-419" y="14762"/>
                    <a:pt x="131" y="10751"/>
                  </a:cubicBezTo>
                  <a:cubicBezTo>
                    <a:pt x="976" y="4578"/>
                    <a:pt x="5541" y="27"/>
                    <a:pt x="10914" y="0"/>
                  </a:cubicBezTo>
                  <a:cubicBezTo>
                    <a:pt x="13687" y="292"/>
                    <a:pt x="16239" y="1886"/>
                    <a:pt x="17979" y="4415"/>
                  </a:cubicBezTo>
                  <a:cubicBezTo>
                    <a:pt x="21181" y="9067"/>
                    <a:pt x="20592" y="15159"/>
                    <a:pt x="17848" y="2027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5" name="CustomShape 78"/>
            <p:cNvSpPr/>
            <p:nvPr/>
          </p:nvSpPr>
          <p:spPr>
            <a:xfrm>
              <a:off x="7423200" y="529920"/>
              <a:ext cx="615960" cy="563400"/>
            </a:xfrm>
            <a:custGeom>
              <a:avLst/>
              <a:gdLst/>
              <a:ahLst/>
              <a:rect l="l" t="t" r="r" b="b"/>
              <a:pathLst>
                <a:path w="20979" h="20994">
                  <a:moveTo>
                    <a:pt x="11874" y="20980"/>
                  </a:moveTo>
                  <a:cubicBezTo>
                    <a:pt x="4974" y="21308"/>
                    <a:pt x="-621" y="15792"/>
                    <a:pt x="55" y="9329"/>
                  </a:cubicBezTo>
                  <a:cubicBezTo>
                    <a:pt x="632" y="3815"/>
                    <a:pt x="5730" y="-292"/>
                    <a:pt x="11615" y="16"/>
                  </a:cubicBezTo>
                  <a:cubicBezTo>
                    <a:pt x="13658" y="-59"/>
                    <a:pt x="15668" y="522"/>
                    <a:pt x="17314" y="1664"/>
                  </a:cubicBezTo>
                  <a:cubicBezTo>
                    <a:pt x="19431" y="3134"/>
                    <a:pt x="20767" y="5393"/>
                    <a:pt x="20979" y="785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6" name="CustomShape 79"/>
            <p:cNvSpPr/>
            <p:nvPr/>
          </p:nvSpPr>
          <p:spPr>
            <a:xfrm>
              <a:off x="7136280" y="612360"/>
              <a:ext cx="1944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1297" name="CustomShape 80"/>
            <p:cNvSpPr/>
            <p:nvPr/>
          </p:nvSpPr>
          <p:spPr>
            <a:xfrm>
              <a:off x="9812520" y="162720"/>
              <a:ext cx="1944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1298" name="CustomShape 81"/>
            <p:cNvSpPr/>
            <p:nvPr/>
          </p:nvSpPr>
          <p:spPr>
            <a:xfrm>
              <a:off x="7736400" y="1224360"/>
              <a:ext cx="540720" cy="585360"/>
            </a:xfrm>
            <a:custGeom>
              <a:avLst/>
              <a:gdLst/>
              <a:ahLst/>
              <a:rect l="l" t="t" r="r" b="b"/>
              <a:pathLst>
                <a:path w="17825" h="18294">
                  <a:moveTo>
                    <a:pt x="16447" y="0"/>
                  </a:moveTo>
                  <a:cubicBezTo>
                    <a:pt x="21071" y="9659"/>
                    <a:pt x="13263" y="21600"/>
                    <a:pt x="4816" y="17445"/>
                  </a:cubicBezTo>
                  <a:cubicBezTo>
                    <a:pt x="2524" y="16318"/>
                    <a:pt x="790" y="13850"/>
                    <a:pt x="212" y="10799"/>
                  </a:cubicBezTo>
                  <a:cubicBezTo>
                    <a:pt x="-529" y="6890"/>
                    <a:pt x="715" y="2806"/>
                    <a:pt x="3327" y="567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9" name="CustomShape 82"/>
            <p:cNvSpPr/>
            <p:nvPr/>
          </p:nvSpPr>
          <p:spPr>
            <a:xfrm>
              <a:off x="8507520" y="1664640"/>
              <a:ext cx="18288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1300" name="CustomShape 83"/>
            <p:cNvSpPr/>
            <p:nvPr/>
          </p:nvSpPr>
          <p:spPr>
            <a:xfrm>
              <a:off x="11948760" y="569880"/>
              <a:ext cx="560160" cy="56016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301" name="CustomShape 84"/>
            <p:cNvSpPr/>
            <p:nvPr/>
          </p:nvSpPr>
          <p:spPr>
            <a:xfrm flipV="1">
              <a:off x="10565280" y="849240"/>
              <a:ext cx="1662840" cy="163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2" name="CustomShape 85"/>
            <p:cNvSpPr/>
            <p:nvPr/>
          </p:nvSpPr>
          <p:spPr>
            <a:xfrm>
              <a:off x="11409840" y="325080"/>
              <a:ext cx="18288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1303" name="CustomShape 86"/>
            <p:cNvSpPr/>
            <p:nvPr/>
          </p:nvSpPr>
          <p:spPr>
            <a:xfrm>
              <a:off x="9114840" y="28800"/>
              <a:ext cx="3186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304" name="CustomShape 87"/>
            <p:cNvSpPr/>
            <p:nvPr/>
          </p:nvSpPr>
          <p:spPr>
            <a:xfrm>
              <a:off x="10413720" y="200880"/>
              <a:ext cx="3186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305" name="CustomShape 88"/>
            <p:cNvSpPr/>
            <p:nvPr/>
          </p:nvSpPr>
          <p:spPr>
            <a:xfrm>
              <a:off x="9216720" y="1500840"/>
              <a:ext cx="3186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306" name="CustomShape 89"/>
            <p:cNvSpPr/>
            <p:nvPr/>
          </p:nvSpPr>
          <p:spPr>
            <a:xfrm>
              <a:off x="7875720" y="1500840"/>
              <a:ext cx="31860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307" name="CustomShape 90"/>
            <p:cNvSpPr/>
            <p:nvPr/>
          </p:nvSpPr>
          <p:spPr>
            <a:xfrm>
              <a:off x="6828120" y="612360"/>
              <a:ext cx="28692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308" name="CustomShape 91"/>
            <p:cNvSpPr/>
            <p:nvPr/>
          </p:nvSpPr>
          <p:spPr>
            <a:xfrm>
              <a:off x="7507080" y="1500840"/>
              <a:ext cx="28692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309" name="CustomShape 92"/>
            <p:cNvSpPr/>
            <p:nvPr/>
          </p:nvSpPr>
          <p:spPr>
            <a:xfrm>
              <a:off x="9353880" y="1770480"/>
              <a:ext cx="28692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310" name="CustomShape 93"/>
            <p:cNvSpPr/>
            <p:nvPr/>
          </p:nvSpPr>
          <p:spPr>
            <a:xfrm>
              <a:off x="9151200" y="440640"/>
              <a:ext cx="28692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311" name="CustomShape 94"/>
            <p:cNvSpPr/>
            <p:nvPr/>
          </p:nvSpPr>
          <p:spPr>
            <a:xfrm>
              <a:off x="11372400" y="843120"/>
              <a:ext cx="328680" cy="293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-10</a:t>
              </a:r>
              <a:endParaRPr b="0" lang="pt-BR" sz="1000" spc="-1" strike="noStrike">
                <a:latin typeface="Arial"/>
              </a:endParaRPr>
            </a:p>
          </p:txBody>
        </p:sp>
      </p:grpSp>
      <p:sp>
        <p:nvSpPr>
          <p:cNvPr id="1312" name="CustomShape 95"/>
          <p:cNvSpPr/>
          <p:nvPr/>
        </p:nvSpPr>
        <p:spPr>
          <a:xfrm>
            <a:off x="3333240" y="8859960"/>
            <a:ext cx="2346120" cy="48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Árvore infinita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1313" name="CustomShape 96"/>
          <p:cNvSpPr/>
          <p:nvPr/>
        </p:nvSpPr>
        <p:spPr>
          <a:xfrm>
            <a:off x="10032480" y="5669640"/>
            <a:ext cx="2887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314" name="CustomShape 97"/>
          <p:cNvSpPr/>
          <p:nvPr/>
        </p:nvSpPr>
        <p:spPr>
          <a:xfrm>
            <a:off x="11491560" y="5669640"/>
            <a:ext cx="2959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315" name="CustomShape 98"/>
          <p:cNvSpPr/>
          <p:nvPr/>
        </p:nvSpPr>
        <p:spPr>
          <a:xfrm>
            <a:off x="12529440" y="5227920"/>
            <a:ext cx="339840" cy="61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𝛄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316" name="CustomShape 99"/>
          <p:cNvSpPr/>
          <p:nvPr/>
        </p:nvSpPr>
        <p:spPr>
          <a:xfrm>
            <a:off x="12368880" y="7214760"/>
            <a:ext cx="498240" cy="61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𝛄</a:t>
            </a:r>
            <a:r>
              <a:rPr b="0" lang="pt-BR" sz="34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317" name="CustomShape 100"/>
          <p:cNvSpPr/>
          <p:nvPr/>
        </p:nvSpPr>
        <p:spPr>
          <a:xfrm>
            <a:off x="12385080" y="8807040"/>
            <a:ext cx="484560" cy="61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𝛄</a:t>
            </a:r>
            <a:r>
              <a:rPr b="0" lang="pt-BR" sz="34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k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318" name="CustomShape 101"/>
          <p:cNvSpPr/>
          <p:nvPr/>
        </p:nvSpPr>
        <p:spPr>
          <a:xfrm>
            <a:off x="12467520" y="2375640"/>
            <a:ext cx="376560" cy="61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319" name="CustomShape 102"/>
          <p:cNvSpPr/>
          <p:nvPr/>
        </p:nvSpPr>
        <p:spPr>
          <a:xfrm>
            <a:off x="-10800" y="1416600"/>
            <a:ext cx="2780280" cy="44316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 Bold"/>
                <a:ea typeface="DIN Condensed Bold"/>
              </a:rPr>
              <a:t>próxima aula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06440" y="2275560"/>
            <a:ext cx="12191400" cy="7173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Variáveis X e Y são </a:t>
            </a: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condicionalmente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independentes dado Z se</a:t>
            </a:r>
            <a:br/>
            <a:br/>
            <a:br/>
            <a:br/>
            <a:br/>
            <a:br/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3100" spc="-1" strike="noStrike">
              <a:latin typeface="Arial"/>
            </a:endParaRPr>
          </a:p>
          <a:p>
            <a:pPr marL="44460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Definição Equivalente (se Pr(XY|Z) &gt; 0):</a:t>
            </a:r>
            <a:endParaRPr b="0" lang="pt-BR" sz="31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Pr(X | Y,Z) = Pr(X | Z)</a:t>
            </a:r>
            <a:endParaRPr b="0" lang="pt-BR" sz="3100" spc="-1" strike="noStrike">
              <a:latin typeface="Arial"/>
            </a:endParaRPr>
          </a:p>
          <a:p>
            <a:pPr lvl="1" marL="888840" indent="-4438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Pr(Y | X,Z) = Pr(Y|Z)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revisão: independência condicional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260" name="Pr(X=x,_Y=y_|_Z=.pdf" descr="Pr(X=x,_Y=y_|_Z=.pdf"/>
          <p:cNvPicPr/>
          <p:nvPr/>
        </p:nvPicPr>
        <p:blipFill>
          <a:blip r:embed="rId1"/>
          <a:stretch/>
        </p:blipFill>
        <p:spPr>
          <a:xfrm>
            <a:off x="1149480" y="4126320"/>
            <a:ext cx="10705320" cy="4737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406440" y="1905120"/>
            <a:ext cx="12191400" cy="7445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08960" indent="-40824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Valor de X</a:t>
            </a:r>
            <a:r>
              <a:rPr b="0" lang="pt-BR" sz="31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é chamado de estado</a:t>
            </a:r>
            <a:endParaRPr b="0" lang="pt-BR" sz="3130" spc="-1" strike="noStrike">
              <a:latin typeface="Arial"/>
            </a:endParaRPr>
          </a:p>
          <a:p>
            <a:pPr lvl="1" marL="817920" indent="-40824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X</a:t>
            </a:r>
            <a:r>
              <a:rPr b="0" lang="pt-BR" sz="3129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1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→ X</a:t>
            </a:r>
            <a:r>
              <a:rPr b="0" lang="pt-BR" sz="3129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→ X</a:t>
            </a:r>
            <a:r>
              <a:rPr b="0" lang="pt-BR" sz="3129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3</a:t>
            </a:r>
            <a:r>
              <a:rPr b="0" lang="pt-BR" sz="31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→ … → X</a:t>
            </a:r>
            <a:r>
              <a:rPr b="0" lang="pt-BR" sz="3129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N</a:t>
            </a:r>
            <a:endParaRPr b="0" lang="pt-BR" sz="3130" spc="-1" strike="noStrike">
              <a:latin typeface="Arial"/>
            </a:endParaRPr>
          </a:p>
          <a:p>
            <a:pPr marL="408960" indent="-40824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Propriedade de Markov</a:t>
            </a:r>
            <a:endParaRPr b="0" lang="pt-BR" sz="3130" spc="-1" strike="noStrike">
              <a:latin typeface="Arial"/>
            </a:endParaRPr>
          </a:p>
          <a:p>
            <a:pPr lvl="1" marL="817920" indent="-40824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N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2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)… 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N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N-1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</a:t>
            </a:r>
            <a:endParaRPr b="0" lang="pt-BR" sz="3130" spc="-1" strike="noStrike">
              <a:latin typeface="Arial"/>
            </a:endParaRPr>
          </a:p>
          <a:p>
            <a:pPr marL="408960" indent="-40824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Modelo estacionário</a:t>
            </a:r>
            <a:endParaRPr b="0" lang="pt-BR" sz="3130" spc="-1" strike="noStrike">
              <a:latin typeface="Arial"/>
            </a:endParaRPr>
          </a:p>
          <a:p>
            <a:pPr lvl="1" marL="817920" indent="-40824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t-1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t+k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t+k-1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</a:t>
            </a:r>
            <a:endParaRPr b="0" lang="pt-BR" sz="3130" spc="-1" strike="noStrike">
              <a:latin typeface="Arial"/>
            </a:endParaRPr>
          </a:p>
          <a:p>
            <a:pPr lvl="1" marL="817920" indent="-40824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Probabilidades de transição</a:t>
            </a:r>
            <a:endParaRPr b="0" lang="pt-BR" sz="3130" spc="-1" strike="noStrike">
              <a:latin typeface="Arial"/>
            </a:endParaRPr>
          </a:p>
          <a:p>
            <a:pPr lvl="2" marL="1226880" indent="-40824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Similar a modelo de busca não-determinística (com preferências sobre mundos possíveis e sem ações)</a:t>
            </a:r>
            <a:endParaRPr b="0" lang="pt-BR" sz="313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406440" y="673200"/>
            <a:ext cx="12191400" cy="72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revisão: cadeias de markov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263" name="Group 3"/>
          <p:cNvGrpSpPr/>
          <p:nvPr/>
        </p:nvGrpSpPr>
        <p:grpSpPr>
          <a:xfrm>
            <a:off x="8910360" y="2080080"/>
            <a:ext cx="1594800" cy="1595160"/>
            <a:chOff x="8910360" y="2080080"/>
            <a:chExt cx="1594800" cy="1595160"/>
          </a:xfrm>
        </p:grpSpPr>
        <p:sp>
          <p:nvSpPr>
            <p:cNvPr id="264" name="CustomShape 4"/>
            <p:cNvSpPr/>
            <p:nvPr/>
          </p:nvSpPr>
          <p:spPr>
            <a:xfrm>
              <a:off x="8910360" y="2080080"/>
              <a:ext cx="649440" cy="64944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Line 5"/>
            <p:cNvSpPr/>
            <p:nvPr/>
          </p:nvSpPr>
          <p:spPr>
            <a:xfrm>
              <a:off x="9235440" y="240516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chuva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266" name="Group 6"/>
          <p:cNvGrpSpPr/>
          <p:nvPr/>
        </p:nvGrpSpPr>
        <p:grpSpPr>
          <a:xfrm>
            <a:off x="10454760" y="2080080"/>
            <a:ext cx="649440" cy="649440"/>
            <a:chOff x="10454760" y="2080080"/>
            <a:chExt cx="649440" cy="649440"/>
          </a:xfrm>
        </p:grpSpPr>
        <p:sp>
          <p:nvSpPr>
            <p:cNvPr id="267" name="CustomShape 7"/>
            <p:cNvSpPr/>
            <p:nvPr/>
          </p:nvSpPr>
          <p:spPr>
            <a:xfrm>
              <a:off x="10454760" y="2080080"/>
              <a:ext cx="649440" cy="649440"/>
            </a:xfrm>
            <a:prstGeom prst="ellipse">
              <a:avLst/>
            </a:prstGeom>
            <a:solidFill>
              <a:srgbClr val="ffcc00"/>
            </a:solidFill>
            <a:ln w="255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8"/>
            <p:cNvSpPr/>
            <p:nvPr/>
          </p:nvSpPr>
          <p:spPr>
            <a:xfrm>
              <a:off x="10585080" y="2204280"/>
              <a:ext cx="389160" cy="401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8600" rIns="48600" tIns="48600" bIns="486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sol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269" name="CustomShape 9"/>
          <p:cNvSpPr/>
          <p:nvPr/>
        </p:nvSpPr>
        <p:spPr>
          <a:xfrm>
            <a:off x="9588240" y="2226240"/>
            <a:ext cx="873720" cy="61200"/>
          </a:xfrm>
          <a:custGeom>
            <a:avLst/>
            <a:gdLst/>
            <a:ahLst/>
            <a:rect l="l" t="t" r="r" b="b"/>
            <a:pathLst>
              <a:path w="21600" h="16222">
                <a:moveTo>
                  <a:pt x="0" y="13909"/>
                </a:moveTo>
                <a:cubicBezTo>
                  <a:pt x="7216" y="-5378"/>
                  <a:pt x="14416" y="-4607"/>
                  <a:pt x="21600" y="16222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0"/>
          <p:cNvSpPr/>
          <p:nvPr/>
        </p:nvSpPr>
        <p:spPr>
          <a:xfrm>
            <a:off x="9511200" y="2598840"/>
            <a:ext cx="990720" cy="13608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21600" y="0"/>
                </a:moveTo>
                <a:cubicBezTo>
                  <a:pt x="14368" y="21560"/>
                  <a:pt x="7168" y="21600"/>
                  <a:pt x="0" y="120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1"/>
          <p:cNvSpPr/>
          <p:nvPr/>
        </p:nvSpPr>
        <p:spPr>
          <a:xfrm flipH="1" rot="16200000">
            <a:off x="10886400" y="1761840"/>
            <a:ext cx="766440" cy="51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686" y="0"/>
                </a:moveTo>
                <a:cubicBezTo>
                  <a:pt x="7343" y="0"/>
                  <a:pt x="0" y="5400"/>
                  <a:pt x="0" y="10800"/>
                </a:cubicBezTo>
                <a:cubicBezTo>
                  <a:pt x="0" y="16200"/>
                  <a:pt x="5400" y="21600"/>
                  <a:pt x="10800" y="21600"/>
                </a:cubicBezTo>
                <a:cubicBezTo>
                  <a:pt x="16200" y="21600"/>
                  <a:pt x="21600" y="13087"/>
                  <a:pt x="21600" y="4573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2"/>
          <p:cNvSpPr/>
          <p:nvPr/>
        </p:nvSpPr>
        <p:spPr>
          <a:xfrm flipH="1" rot="5400000">
            <a:off x="8311680" y="2571840"/>
            <a:ext cx="85788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5423" y="0"/>
                </a:moveTo>
                <a:cubicBezTo>
                  <a:pt x="7711" y="0"/>
                  <a:pt x="0" y="5400"/>
                  <a:pt x="0" y="10800"/>
                </a:cubicBezTo>
                <a:cubicBezTo>
                  <a:pt x="0" y="16200"/>
                  <a:pt x="5400" y="21600"/>
                  <a:pt x="10800" y="21600"/>
                </a:cubicBezTo>
                <a:cubicBezTo>
                  <a:pt x="16200" y="21600"/>
                  <a:pt x="21600" y="13057"/>
                  <a:pt x="21600" y="4515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3"/>
          <p:cNvSpPr/>
          <p:nvPr/>
        </p:nvSpPr>
        <p:spPr>
          <a:xfrm>
            <a:off x="11445120" y="1483200"/>
            <a:ext cx="56808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0.9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4" name="CustomShape 14"/>
          <p:cNvSpPr/>
          <p:nvPr/>
        </p:nvSpPr>
        <p:spPr>
          <a:xfrm>
            <a:off x="8643600" y="3225960"/>
            <a:ext cx="56808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0.7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5" name="CustomShape 15"/>
          <p:cNvSpPr/>
          <p:nvPr/>
        </p:nvSpPr>
        <p:spPr>
          <a:xfrm>
            <a:off x="9738360" y="1625760"/>
            <a:ext cx="56808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6" name="CustomShape 16"/>
          <p:cNvSpPr/>
          <p:nvPr/>
        </p:nvSpPr>
        <p:spPr>
          <a:xfrm>
            <a:off x="9761400" y="2791440"/>
            <a:ext cx="56808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0.1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06440" y="457200"/>
            <a:ext cx="11175120" cy="456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4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Frozen Lake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2712600" y="2134800"/>
            <a:ext cx="6562800" cy="52797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MarkovChainDown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(p,N):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X[0] = [ (0,0) ] </a:t>
            </a:r>
            <a:r>
              <a:rPr b="0" lang="pt-BR" sz="3000" spc="-1" strike="noStrike">
                <a:solidFill>
                  <a:srgbClr val="a6aaa9"/>
                </a:solidFill>
                <a:latin typeface="Monaco"/>
                <a:ea typeface="Monaco"/>
              </a:rPr>
              <a:t># s</a:t>
            </a:r>
            <a:r>
              <a:rPr b="0" lang="pt-BR" sz="3000" spc="-1" strike="noStrike" baseline="-5000">
                <a:solidFill>
                  <a:srgbClr val="a6aaa9"/>
                </a:solidFill>
                <a:latin typeface="Monaco"/>
                <a:ea typeface="Monaco"/>
              </a:rPr>
              <a:t>0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for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i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in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range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(1,N):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u = random.random()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u &lt;= 0.4: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elif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u &lt;= 0.9: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+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(0,1) 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else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+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(0,2)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X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246960" y="8174520"/>
            <a:ext cx="12138480" cy="701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4480" rIns="114480" tIns="114480" bIns="1144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|↓) = 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,↓)Pr(X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3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,↓)…Pr(X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N-1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,↓)</a:t>
            </a:r>
            <a:endParaRPr b="0" lang="pt-BR" sz="3100" spc="-1" strike="noStrike">
              <a:latin typeface="Arial"/>
            </a:endParaRPr>
          </a:p>
        </p:txBody>
      </p:sp>
      <p:grpSp>
        <p:nvGrpSpPr>
          <p:cNvPr id="280" name="Group 4"/>
          <p:cNvGrpSpPr/>
          <p:nvPr/>
        </p:nvGrpSpPr>
        <p:grpSpPr>
          <a:xfrm>
            <a:off x="8241480" y="76320"/>
            <a:ext cx="4558680" cy="3174120"/>
            <a:chOff x="8241480" y="76320"/>
            <a:chExt cx="4558680" cy="3174120"/>
          </a:xfrm>
        </p:grpSpPr>
        <p:pic>
          <p:nvPicPr>
            <p:cNvPr id="281" name="Image" descr="Image"/>
            <p:cNvPicPr/>
            <p:nvPr/>
          </p:nvPicPr>
          <p:blipFill>
            <a:blip r:embed="rId1"/>
            <a:stretch/>
          </p:blipFill>
          <p:spPr>
            <a:xfrm>
              <a:off x="9905400" y="763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82" name="Image" descr="Image"/>
            <p:cNvPicPr/>
            <p:nvPr/>
          </p:nvPicPr>
          <p:blipFill>
            <a:blip r:embed="rId2"/>
            <a:stretch/>
          </p:blipFill>
          <p:spPr>
            <a:xfrm>
              <a:off x="9359280" y="3938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83" name="Image" descr="Image"/>
            <p:cNvPicPr/>
            <p:nvPr/>
          </p:nvPicPr>
          <p:blipFill>
            <a:blip r:embed="rId3"/>
            <a:stretch/>
          </p:blipFill>
          <p:spPr>
            <a:xfrm>
              <a:off x="8800200" y="7174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84" name="Image" descr="Image"/>
            <p:cNvPicPr/>
            <p:nvPr/>
          </p:nvPicPr>
          <p:blipFill>
            <a:blip r:embed="rId4"/>
            <a:stretch/>
          </p:blipFill>
          <p:spPr>
            <a:xfrm>
              <a:off x="8241480" y="10476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85" name="Image" descr="Image"/>
            <p:cNvPicPr/>
            <p:nvPr/>
          </p:nvPicPr>
          <p:blipFill>
            <a:blip r:embed="rId5"/>
            <a:stretch/>
          </p:blipFill>
          <p:spPr>
            <a:xfrm>
              <a:off x="10452960" y="3938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86" name="Image" descr="Image"/>
            <p:cNvPicPr/>
            <p:nvPr/>
          </p:nvPicPr>
          <p:blipFill>
            <a:blip r:embed="rId6"/>
            <a:stretch/>
          </p:blipFill>
          <p:spPr>
            <a:xfrm>
              <a:off x="9892440" y="7174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87" name="Image" descr="Image"/>
            <p:cNvPicPr/>
            <p:nvPr/>
          </p:nvPicPr>
          <p:blipFill>
            <a:blip r:embed="rId7"/>
            <a:stretch/>
          </p:blipFill>
          <p:spPr>
            <a:xfrm>
              <a:off x="9335160" y="10476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88" name="Image" descr="Image"/>
            <p:cNvPicPr/>
            <p:nvPr/>
          </p:nvPicPr>
          <p:blipFill>
            <a:blip r:embed="rId8"/>
            <a:stretch/>
          </p:blipFill>
          <p:spPr>
            <a:xfrm>
              <a:off x="8789040" y="1359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89" name="Image" descr="Image"/>
            <p:cNvPicPr/>
            <p:nvPr/>
          </p:nvPicPr>
          <p:blipFill>
            <a:blip r:embed="rId9"/>
            <a:stretch/>
          </p:blipFill>
          <p:spPr>
            <a:xfrm>
              <a:off x="10999080" y="6984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90" name="Image" descr="Image"/>
            <p:cNvPicPr/>
            <p:nvPr/>
          </p:nvPicPr>
          <p:blipFill>
            <a:blip r:embed="rId10"/>
            <a:stretch/>
          </p:blipFill>
          <p:spPr>
            <a:xfrm>
              <a:off x="10440000" y="1035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91" name="Image" descr="Image"/>
            <p:cNvPicPr/>
            <p:nvPr/>
          </p:nvPicPr>
          <p:blipFill>
            <a:blip r:embed="rId11"/>
            <a:stretch/>
          </p:blipFill>
          <p:spPr>
            <a:xfrm>
              <a:off x="9892440" y="1359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92" name="Image" descr="Image"/>
            <p:cNvPicPr/>
            <p:nvPr/>
          </p:nvPicPr>
          <p:blipFill>
            <a:blip r:embed="rId12"/>
            <a:stretch/>
          </p:blipFill>
          <p:spPr>
            <a:xfrm>
              <a:off x="9333720" y="1663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93" name="Image" descr="Image"/>
            <p:cNvPicPr/>
            <p:nvPr/>
          </p:nvPicPr>
          <p:blipFill>
            <a:blip r:embed="rId13"/>
            <a:stretch/>
          </p:blipFill>
          <p:spPr>
            <a:xfrm>
              <a:off x="11530800" y="10224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94" name="Image" descr="Image"/>
            <p:cNvPicPr/>
            <p:nvPr/>
          </p:nvPicPr>
          <p:blipFill>
            <a:blip r:embed="rId14"/>
            <a:stretch/>
          </p:blipFill>
          <p:spPr>
            <a:xfrm>
              <a:off x="10986120" y="1359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95" name="Image" descr="Image"/>
            <p:cNvPicPr/>
            <p:nvPr/>
          </p:nvPicPr>
          <p:blipFill>
            <a:blip r:embed="rId15"/>
            <a:stretch/>
          </p:blipFill>
          <p:spPr>
            <a:xfrm>
              <a:off x="10440000" y="1663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96" name="Image" descr="Image"/>
            <p:cNvPicPr/>
            <p:nvPr/>
          </p:nvPicPr>
          <p:blipFill>
            <a:blip r:embed="rId16"/>
            <a:stretch/>
          </p:blipFill>
          <p:spPr>
            <a:xfrm>
              <a:off x="9879840" y="19810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97" name="Image" descr="Image"/>
            <p:cNvPicPr/>
            <p:nvPr/>
          </p:nvPicPr>
          <p:blipFill>
            <a:blip r:embed="rId17"/>
            <a:stretch/>
          </p:blipFill>
          <p:spPr>
            <a:xfrm>
              <a:off x="8665920" y="863640"/>
              <a:ext cx="354960" cy="634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98" name="Image" descr="Image"/>
            <p:cNvPicPr/>
            <p:nvPr/>
          </p:nvPicPr>
          <p:blipFill>
            <a:blip r:embed="rId18"/>
            <a:stretch/>
          </p:blipFill>
          <p:spPr>
            <a:xfrm>
              <a:off x="11530800" y="519120"/>
              <a:ext cx="1269360" cy="8262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299" name="Line 5"/>
          <p:cNvSpPr/>
          <p:nvPr/>
        </p:nvSpPr>
        <p:spPr>
          <a:xfrm>
            <a:off x="9043920" y="1461240"/>
            <a:ext cx="475200" cy="27216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Line 6"/>
          <p:cNvSpPr/>
          <p:nvPr/>
        </p:nvSpPr>
        <p:spPr>
          <a:xfrm>
            <a:off x="8999640" y="1280520"/>
            <a:ext cx="1047960" cy="63360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7"/>
          <p:cNvSpPr/>
          <p:nvPr/>
        </p:nvSpPr>
        <p:spPr>
          <a:xfrm>
            <a:off x="9591120" y="184068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2" name="CustomShape 8"/>
          <p:cNvSpPr/>
          <p:nvPr/>
        </p:nvSpPr>
        <p:spPr>
          <a:xfrm>
            <a:off x="8890560" y="153756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3" name="CustomShape 9"/>
          <p:cNvSpPr/>
          <p:nvPr/>
        </p:nvSpPr>
        <p:spPr>
          <a:xfrm>
            <a:off x="8443440" y="1688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4" name="CustomShape 10"/>
          <p:cNvSpPr/>
          <p:nvPr/>
        </p:nvSpPr>
        <p:spPr>
          <a:xfrm>
            <a:off x="9023400" y="194724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5" name="CustomShape 11"/>
          <p:cNvSpPr/>
          <p:nvPr/>
        </p:nvSpPr>
        <p:spPr>
          <a:xfrm>
            <a:off x="9539640" y="228564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6" name="CustomShape 12"/>
          <p:cNvSpPr/>
          <p:nvPr/>
        </p:nvSpPr>
        <p:spPr>
          <a:xfrm>
            <a:off x="10068840" y="25902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7" name="CustomShape 13"/>
          <p:cNvSpPr/>
          <p:nvPr/>
        </p:nvSpPr>
        <p:spPr>
          <a:xfrm>
            <a:off x="10640520" y="25902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8" name="CustomShape 14"/>
          <p:cNvSpPr/>
          <p:nvPr/>
        </p:nvSpPr>
        <p:spPr>
          <a:xfrm>
            <a:off x="11211840" y="232344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9" name="CustomShape 15"/>
          <p:cNvSpPr/>
          <p:nvPr/>
        </p:nvSpPr>
        <p:spPr>
          <a:xfrm>
            <a:off x="11757960" y="1985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10" name="CustomShape 16"/>
          <p:cNvSpPr/>
          <p:nvPr/>
        </p:nvSpPr>
        <p:spPr>
          <a:xfrm>
            <a:off x="12291480" y="1688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06440" y="457200"/>
            <a:ext cx="11175120" cy="456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4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Frozen Lake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2712600" y="2134800"/>
            <a:ext cx="6562800" cy="527976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MarkovChainRight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(p,N):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X[0] = [ (0,0) ] </a:t>
            </a:r>
            <a:r>
              <a:rPr b="0" lang="pt-BR" sz="3000" spc="-1" strike="noStrike">
                <a:solidFill>
                  <a:srgbClr val="a6aaa9"/>
                </a:solidFill>
                <a:latin typeface="Monaco"/>
                <a:ea typeface="Monaco"/>
              </a:rPr>
              <a:t># s</a:t>
            </a:r>
            <a:r>
              <a:rPr b="0" lang="pt-BR" sz="3000" spc="-1" strike="noStrike" baseline="-5000">
                <a:solidFill>
                  <a:srgbClr val="a6aaa9"/>
                </a:solidFill>
                <a:latin typeface="Monaco"/>
                <a:ea typeface="Monaco"/>
              </a:rPr>
              <a:t>0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for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i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in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range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(1,N):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u = random.random()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u &lt;= 0.4: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elif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u &lt;= 0.9: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+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(1,0) 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else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+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(2,0)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X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192600" y="8161920"/>
            <a:ext cx="12138480" cy="701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4480" rIns="114480" tIns="114480" bIns="1144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|→) = 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,→)Pr(X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3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,→)…Pr(X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N-1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,→)</a:t>
            </a:r>
            <a:endParaRPr b="0" lang="pt-BR" sz="3100" spc="-1" strike="noStrike">
              <a:latin typeface="Arial"/>
            </a:endParaRPr>
          </a:p>
        </p:txBody>
      </p:sp>
      <p:grpSp>
        <p:nvGrpSpPr>
          <p:cNvPr id="314" name="Group 4"/>
          <p:cNvGrpSpPr/>
          <p:nvPr/>
        </p:nvGrpSpPr>
        <p:grpSpPr>
          <a:xfrm>
            <a:off x="8241480" y="76320"/>
            <a:ext cx="4558680" cy="3174120"/>
            <a:chOff x="8241480" y="76320"/>
            <a:chExt cx="4558680" cy="3174120"/>
          </a:xfrm>
        </p:grpSpPr>
        <p:pic>
          <p:nvPicPr>
            <p:cNvPr id="315" name="Image" descr="Image"/>
            <p:cNvPicPr/>
            <p:nvPr/>
          </p:nvPicPr>
          <p:blipFill>
            <a:blip r:embed="rId1"/>
            <a:stretch/>
          </p:blipFill>
          <p:spPr>
            <a:xfrm>
              <a:off x="9905400" y="763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16" name="Image" descr="Image"/>
            <p:cNvPicPr/>
            <p:nvPr/>
          </p:nvPicPr>
          <p:blipFill>
            <a:blip r:embed="rId2"/>
            <a:stretch/>
          </p:blipFill>
          <p:spPr>
            <a:xfrm>
              <a:off x="9359280" y="3938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17" name="Image" descr="Image"/>
            <p:cNvPicPr/>
            <p:nvPr/>
          </p:nvPicPr>
          <p:blipFill>
            <a:blip r:embed="rId3"/>
            <a:stretch/>
          </p:blipFill>
          <p:spPr>
            <a:xfrm>
              <a:off x="8800200" y="7174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18" name="Image" descr="Image"/>
            <p:cNvPicPr/>
            <p:nvPr/>
          </p:nvPicPr>
          <p:blipFill>
            <a:blip r:embed="rId4"/>
            <a:stretch/>
          </p:blipFill>
          <p:spPr>
            <a:xfrm>
              <a:off x="8241480" y="10476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19" name="Image" descr="Image"/>
            <p:cNvPicPr/>
            <p:nvPr/>
          </p:nvPicPr>
          <p:blipFill>
            <a:blip r:embed="rId5"/>
            <a:stretch/>
          </p:blipFill>
          <p:spPr>
            <a:xfrm>
              <a:off x="10452960" y="3938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0" name="Image" descr="Image"/>
            <p:cNvPicPr/>
            <p:nvPr/>
          </p:nvPicPr>
          <p:blipFill>
            <a:blip r:embed="rId6"/>
            <a:stretch/>
          </p:blipFill>
          <p:spPr>
            <a:xfrm>
              <a:off x="9892440" y="7174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1" name="Image" descr="Image"/>
            <p:cNvPicPr/>
            <p:nvPr/>
          </p:nvPicPr>
          <p:blipFill>
            <a:blip r:embed="rId7"/>
            <a:stretch/>
          </p:blipFill>
          <p:spPr>
            <a:xfrm>
              <a:off x="9335160" y="10476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2" name="Image" descr="Image"/>
            <p:cNvPicPr/>
            <p:nvPr/>
          </p:nvPicPr>
          <p:blipFill>
            <a:blip r:embed="rId8"/>
            <a:stretch/>
          </p:blipFill>
          <p:spPr>
            <a:xfrm>
              <a:off x="8789040" y="1359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3" name="Image" descr="Image"/>
            <p:cNvPicPr/>
            <p:nvPr/>
          </p:nvPicPr>
          <p:blipFill>
            <a:blip r:embed="rId9"/>
            <a:stretch/>
          </p:blipFill>
          <p:spPr>
            <a:xfrm>
              <a:off x="10999080" y="6984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4" name="Image" descr="Image"/>
            <p:cNvPicPr/>
            <p:nvPr/>
          </p:nvPicPr>
          <p:blipFill>
            <a:blip r:embed="rId10"/>
            <a:stretch/>
          </p:blipFill>
          <p:spPr>
            <a:xfrm>
              <a:off x="10440000" y="1035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5" name="Image" descr="Image"/>
            <p:cNvPicPr/>
            <p:nvPr/>
          </p:nvPicPr>
          <p:blipFill>
            <a:blip r:embed="rId11"/>
            <a:stretch/>
          </p:blipFill>
          <p:spPr>
            <a:xfrm>
              <a:off x="9892440" y="1359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6" name="Image" descr="Image"/>
            <p:cNvPicPr/>
            <p:nvPr/>
          </p:nvPicPr>
          <p:blipFill>
            <a:blip r:embed="rId12"/>
            <a:stretch/>
          </p:blipFill>
          <p:spPr>
            <a:xfrm>
              <a:off x="9333720" y="1663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7" name="Image" descr="Image"/>
            <p:cNvPicPr/>
            <p:nvPr/>
          </p:nvPicPr>
          <p:blipFill>
            <a:blip r:embed="rId13"/>
            <a:stretch/>
          </p:blipFill>
          <p:spPr>
            <a:xfrm>
              <a:off x="11530800" y="10224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8" name="Image" descr="Image"/>
            <p:cNvPicPr/>
            <p:nvPr/>
          </p:nvPicPr>
          <p:blipFill>
            <a:blip r:embed="rId14"/>
            <a:stretch/>
          </p:blipFill>
          <p:spPr>
            <a:xfrm>
              <a:off x="10986120" y="1359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29" name="Image" descr="Image"/>
            <p:cNvPicPr/>
            <p:nvPr/>
          </p:nvPicPr>
          <p:blipFill>
            <a:blip r:embed="rId15"/>
            <a:stretch/>
          </p:blipFill>
          <p:spPr>
            <a:xfrm>
              <a:off x="10440000" y="1663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30" name="Image" descr="Image"/>
            <p:cNvPicPr/>
            <p:nvPr/>
          </p:nvPicPr>
          <p:blipFill>
            <a:blip r:embed="rId16"/>
            <a:stretch/>
          </p:blipFill>
          <p:spPr>
            <a:xfrm>
              <a:off x="9879840" y="19810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31" name="Image" descr="Image"/>
            <p:cNvPicPr/>
            <p:nvPr/>
          </p:nvPicPr>
          <p:blipFill>
            <a:blip r:embed="rId17"/>
            <a:stretch/>
          </p:blipFill>
          <p:spPr>
            <a:xfrm>
              <a:off x="8665920" y="863640"/>
              <a:ext cx="354960" cy="634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32" name="Image" descr="Image"/>
            <p:cNvPicPr/>
            <p:nvPr/>
          </p:nvPicPr>
          <p:blipFill>
            <a:blip r:embed="rId18"/>
            <a:stretch/>
          </p:blipFill>
          <p:spPr>
            <a:xfrm>
              <a:off x="11530800" y="519120"/>
              <a:ext cx="1269360" cy="8262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333" name="Line 5"/>
          <p:cNvSpPr/>
          <p:nvPr/>
        </p:nvSpPr>
        <p:spPr>
          <a:xfrm flipV="1">
            <a:off x="9043920" y="1099440"/>
            <a:ext cx="475920" cy="32364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6"/>
          <p:cNvSpPr/>
          <p:nvPr/>
        </p:nvSpPr>
        <p:spPr>
          <a:xfrm flipV="1">
            <a:off x="8999640" y="679680"/>
            <a:ext cx="905040" cy="60084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7"/>
          <p:cNvSpPr/>
          <p:nvPr/>
        </p:nvSpPr>
        <p:spPr>
          <a:xfrm>
            <a:off x="9897840" y="46908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6" name="CustomShape 8"/>
          <p:cNvSpPr/>
          <p:nvPr/>
        </p:nvSpPr>
        <p:spPr>
          <a:xfrm>
            <a:off x="9444960" y="85788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7" name="CustomShape 9"/>
          <p:cNvSpPr/>
          <p:nvPr/>
        </p:nvSpPr>
        <p:spPr>
          <a:xfrm>
            <a:off x="8443440" y="1688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8" name="CustomShape 10"/>
          <p:cNvSpPr/>
          <p:nvPr/>
        </p:nvSpPr>
        <p:spPr>
          <a:xfrm>
            <a:off x="9023400" y="194724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9" name="CustomShape 11"/>
          <p:cNvSpPr/>
          <p:nvPr/>
        </p:nvSpPr>
        <p:spPr>
          <a:xfrm>
            <a:off x="9539640" y="228564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0" name="CustomShape 12"/>
          <p:cNvSpPr/>
          <p:nvPr/>
        </p:nvSpPr>
        <p:spPr>
          <a:xfrm>
            <a:off x="10068840" y="25902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1" name="CustomShape 13"/>
          <p:cNvSpPr/>
          <p:nvPr/>
        </p:nvSpPr>
        <p:spPr>
          <a:xfrm>
            <a:off x="10640520" y="25902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2" name="CustomShape 14"/>
          <p:cNvSpPr/>
          <p:nvPr/>
        </p:nvSpPr>
        <p:spPr>
          <a:xfrm>
            <a:off x="11211840" y="232344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3" name="CustomShape 15"/>
          <p:cNvSpPr/>
          <p:nvPr/>
        </p:nvSpPr>
        <p:spPr>
          <a:xfrm>
            <a:off x="11757960" y="1985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4" name="CustomShape 16"/>
          <p:cNvSpPr/>
          <p:nvPr/>
        </p:nvSpPr>
        <p:spPr>
          <a:xfrm>
            <a:off x="12291480" y="1688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406440" y="457200"/>
            <a:ext cx="11175120" cy="456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4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Frozen Lake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1129680" y="1600200"/>
            <a:ext cx="11162520" cy="63529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2000" spc="-1" strike="noStrike">
                <a:solidFill>
                  <a:srgbClr val="ffe989"/>
                </a:solidFill>
                <a:latin typeface="Monaco"/>
                <a:ea typeface="Monaco"/>
              </a:rPr>
              <a:t>MarkovChain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(p,Actions):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X[0] = [ (0,0) ] </a:t>
            </a:r>
            <a:r>
              <a:rPr b="0" lang="pt-BR" sz="2000" spc="-1" strike="noStrike">
                <a:solidFill>
                  <a:srgbClr val="a6aaa9"/>
                </a:solidFill>
                <a:latin typeface="Monaco"/>
                <a:ea typeface="Monaco"/>
              </a:rPr>
              <a:t># s</a:t>
            </a:r>
            <a:r>
              <a:rPr b="0" lang="pt-BR" sz="2000" spc="-1" strike="noStrike" baseline="-5000">
                <a:solidFill>
                  <a:srgbClr val="a6aaa9"/>
                </a:solidFill>
                <a:latin typeface="Monaco"/>
                <a:ea typeface="Monaco"/>
              </a:rPr>
              <a:t>0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for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i </a:t>
            </a:r>
            <a:r>
              <a:rPr b="0" lang="pt-BR" sz="2000" spc="-1" strike="noStrike">
                <a:solidFill>
                  <a:srgbClr val="ffe989"/>
                </a:solidFill>
                <a:latin typeface="Monaco"/>
                <a:ea typeface="Monaco"/>
              </a:rPr>
              <a:t>in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2000" spc="-1" strike="noStrike">
                <a:solidFill>
                  <a:srgbClr val="ffe989"/>
                </a:solidFill>
                <a:latin typeface="Monaco"/>
                <a:ea typeface="Monaco"/>
              </a:rPr>
              <a:t>range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(1,len(Actions)):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Actions[i] ==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“DOWN”: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u = random.random()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u &lt;= 0.4: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)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elif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u &lt;= 0.9: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2000" spc="-1" strike="noStrike">
                <a:solidFill>
                  <a:srgbClr val="ffe989"/>
                </a:solidFill>
                <a:latin typeface="Monaco"/>
                <a:ea typeface="Monaco"/>
              </a:rPr>
              <a:t>(0,1) 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)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else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: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2000" spc="-1" strike="noStrike">
                <a:solidFill>
                  <a:srgbClr val="ffe989"/>
                </a:solidFill>
                <a:latin typeface="Monaco"/>
                <a:ea typeface="Monaco"/>
              </a:rPr>
              <a:t>(0,2)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)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elif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Actions[i] ==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“RIGHT”: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u = random.random()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u &lt;= 0.4: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)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elif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u &lt;= 0.9: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2000" spc="-1" strike="noStrike">
                <a:solidFill>
                  <a:srgbClr val="ffe989"/>
                </a:solidFill>
                <a:latin typeface="Monaco"/>
                <a:ea typeface="Monaco"/>
              </a:rPr>
              <a:t>(1,0) 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)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else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: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            X.append( X[i-1] + </a:t>
            </a:r>
            <a:r>
              <a:rPr b="0" lang="pt-BR" sz="2000" spc="-1" strike="noStrike">
                <a:solidFill>
                  <a:srgbClr val="ffe989"/>
                </a:solidFill>
                <a:latin typeface="Monaco"/>
                <a:ea typeface="Monaco"/>
              </a:rPr>
              <a:t>(2,0)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)</a:t>
            </a:r>
            <a:br/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2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 X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393120" y="8677080"/>
            <a:ext cx="12636000" cy="671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4480" rIns="114480" tIns="114480" bIns="1144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,X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|A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,…A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,A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3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,A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3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)…Pr(X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N-1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,A</a:t>
            </a:r>
            <a:r>
              <a:rPr b="0" lang="pt-BR" sz="29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29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</a:t>
            </a:r>
            <a:endParaRPr b="0" lang="pt-BR" sz="2900" spc="-1" strike="noStrike">
              <a:latin typeface="Arial"/>
            </a:endParaRPr>
          </a:p>
        </p:txBody>
      </p:sp>
      <p:grpSp>
        <p:nvGrpSpPr>
          <p:cNvPr id="348" name="Group 4"/>
          <p:cNvGrpSpPr/>
          <p:nvPr/>
        </p:nvGrpSpPr>
        <p:grpSpPr>
          <a:xfrm>
            <a:off x="8241480" y="76320"/>
            <a:ext cx="4558680" cy="3174120"/>
            <a:chOff x="8241480" y="76320"/>
            <a:chExt cx="4558680" cy="3174120"/>
          </a:xfrm>
        </p:grpSpPr>
        <p:pic>
          <p:nvPicPr>
            <p:cNvPr id="349" name="Image" descr="Image"/>
            <p:cNvPicPr/>
            <p:nvPr/>
          </p:nvPicPr>
          <p:blipFill>
            <a:blip r:embed="rId1"/>
            <a:stretch/>
          </p:blipFill>
          <p:spPr>
            <a:xfrm>
              <a:off x="9905400" y="7632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50" name="Image" descr="Image"/>
            <p:cNvPicPr/>
            <p:nvPr/>
          </p:nvPicPr>
          <p:blipFill>
            <a:blip r:embed="rId2"/>
            <a:stretch/>
          </p:blipFill>
          <p:spPr>
            <a:xfrm>
              <a:off x="9359280" y="3938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51" name="Image" descr="Image"/>
            <p:cNvPicPr/>
            <p:nvPr/>
          </p:nvPicPr>
          <p:blipFill>
            <a:blip r:embed="rId3"/>
            <a:stretch/>
          </p:blipFill>
          <p:spPr>
            <a:xfrm>
              <a:off x="8800200" y="7174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52" name="Image" descr="Image"/>
            <p:cNvPicPr/>
            <p:nvPr/>
          </p:nvPicPr>
          <p:blipFill>
            <a:blip r:embed="rId4"/>
            <a:stretch/>
          </p:blipFill>
          <p:spPr>
            <a:xfrm>
              <a:off x="8241480" y="10476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53" name="Image" descr="Image"/>
            <p:cNvPicPr/>
            <p:nvPr/>
          </p:nvPicPr>
          <p:blipFill>
            <a:blip r:embed="rId5"/>
            <a:stretch/>
          </p:blipFill>
          <p:spPr>
            <a:xfrm>
              <a:off x="10452960" y="39384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54" name="Image" descr="Image"/>
            <p:cNvPicPr/>
            <p:nvPr/>
          </p:nvPicPr>
          <p:blipFill>
            <a:blip r:embed="rId6"/>
            <a:stretch/>
          </p:blipFill>
          <p:spPr>
            <a:xfrm>
              <a:off x="9892440" y="7174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55" name="Image" descr="Image"/>
            <p:cNvPicPr/>
            <p:nvPr/>
          </p:nvPicPr>
          <p:blipFill>
            <a:blip r:embed="rId7"/>
            <a:stretch/>
          </p:blipFill>
          <p:spPr>
            <a:xfrm>
              <a:off x="9335160" y="10476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56" name="Image" descr="Image"/>
            <p:cNvPicPr/>
            <p:nvPr/>
          </p:nvPicPr>
          <p:blipFill>
            <a:blip r:embed="rId8"/>
            <a:stretch/>
          </p:blipFill>
          <p:spPr>
            <a:xfrm>
              <a:off x="8789040" y="1359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57" name="Image" descr="Image"/>
            <p:cNvPicPr/>
            <p:nvPr/>
          </p:nvPicPr>
          <p:blipFill>
            <a:blip r:embed="rId9"/>
            <a:stretch/>
          </p:blipFill>
          <p:spPr>
            <a:xfrm>
              <a:off x="10999080" y="6984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58" name="Image" descr="Image"/>
            <p:cNvPicPr/>
            <p:nvPr/>
          </p:nvPicPr>
          <p:blipFill>
            <a:blip r:embed="rId10"/>
            <a:stretch/>
          </p:blipFill>
          <p:spPr>
            <a:xfrm>
              <a:off x="10440000" y="1035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59" name="Image" descr="Image"/>
            <p:cNvPicPr/>
            <p:nvPr/>
          </p:nvPicPr>
          <p:blipFill>
            <a:blip r:embed="rId11"/>
            <a:stretch/>
          </p:blipFill>
          <p:spPr>
            <a:xfrm>
              <a:off x="9892440" y="1359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60" name="Image" descr="Image"/>
            <p:cNvPicPr/>
            <p:nvPr/>
          </p:nvPicPr>
          <p:blipFill>
            <a:blip r:embed="rId12"/>
            <a:stretch/>
          </p:blipFill>
          <p:spPr>
            <a:xfrm>
              <a:off x="9333720" y="1663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61" name="Image" descr="Image"/>
            <p:cNvPicPr/>
            <p:nvPr/>
          </p:nvPicPr>
          <p:blipFill>
            <a:blip r:embed="rId13"/>
            <a:stretch/>
          </p:blipFill>
          <p:spPr>
            <a:xfrm>
              <a:off x="11530800" y="10224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62" name="Image" descr="Image"/>
            <p:cNvPicPr/>
            <p:nvPr/>
          </p:nvPicPr>
          <p:blipFill>
            <a:blip r:embed="rId14"/>
            <a:stretch/>
          </p:blipFill>
          <p:spPr>
            <a:xfrm>
              <a:off x="10986120" y="135900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63" name="Image" descr="Image"/>
            <p:cNvPicPr/>
            <p:nvPr/>
          </p:nvPicPr>
          <p:blipFill>
            <a:blip r:embed="rId15"/>
            <a:stretch/>
          </p:blipFill>
          <p:spPr>
            <a:xfrm>
              <a:off x="10440000" y="166356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64" name="Image" descr="Image"/>
            <p:cNvPicPr/>
            <p:nvPr/>
          </p:nvPicPr>
          <p:blipFill>
            <a:blip r:embed="rId16"/>
            <a:stretch/>
          </p:blipFill>
          <p:spPr>
            <a:xfrm>
              <a:off x="9879840" y="1981080"/>
              <a:ext cx="1269360" cy="126936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65" name="Image" descr="Image"/>
            <p:cNvPicPr/>
            <p:nvPr/>
          </p:nvPicPr>
          <p:blipFill>
            <a:blip r:embed="rId17"/>
            <a:stretch/>
          </p:blipFill>
          <p:spPr>
            <a:xfrm>
              <a:off x="8665920" y="863640"/>
              <a:ext cx="354960" cy="6343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366" name="Image" descr="Image"/>
            <p:cNvPicPr/>
            <p:nvPr/>
          </p:nvPicPr>
          <p:blipFill>
            <a:blip r:embed="rId18"/>
            <a:stretch/>
          </p:blipFill>
          <p:spPr>
            <a:xfrm>
              <a:off x="11530800" y="519120"/>
              <a:ext cx="1269360" cy="82620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367" name="Line 5"/>
          <p:cNvSpPr/>
          <p:nvPr/>
        </p:nvSpPr>
        <p:spPr>
          <a:xfrm>
            <a:off x="9043920" y="1461240"/>
            <a:ext cx="475200" cy="27216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Line 6"/>
          <p:cNvSpPr/>
          <p:nvPr/>
        </p:nvSpPr>
        <p:spPr>
          <a:xfrm>
            <a:off x="8999640" y="1280520"/>
            <a:ext cx="1047960" cy="63360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7"/>
          <p:cNvSpPr/>
          <p:nvPr/>
        </p:nvSpPr>
        <p:spPr>
          <a:xfrm>
            <a:off x="9591120" y="184068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0" name="CustomShape 8"/>
          <p:cNvSpPr/>
          <p:nvPr/>
        </p:nvSpPr>
        <p:spPr>
          <a:xfrm>
            <a:off x="8890560" y="1537560"/>
            <a:ext cx="5050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1" name="CustomShape 9"/>
          <p:cNvSpPr/>
          <p:nvPr/>
        </p:nvSpPr>
        <p:spPr>
          <a:xfrm>
            <a:off x="8443440" y="1688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2" name="CustomShape 10"/>
          <p:cNvSpPr/>
          <p:nvPr/>
        </p:nvSpPr>
        <p:spPr>
          <a:xfrm>
            <a:off x="9023400" y="194724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3" name="CustomShape 11"/>
          <p:cNvSpPr/>
          <p:nvPr/>
        </p:nvSpPr>
        <p:spPr>
          <a:xfrm>
            <a:off x="9539640" y="228564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4" name="CustomShape 12"/>
          <p:cNvSpPr/>
          <p:nvPr/>
        </p:nvSpPr>
        <p:spPr>
          <a:xfrm>
            <a:off x="10068840" y="25902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5" name="CustomShape 13"/>
          <p:cNvSpPr/>
          <p:nvPr/>
        </p:nvSpPr>
        <p:spPr>
          <a:xfrm>
            <a:off x="10640520" y="25902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6" name="CustomShape 14"/>
          <p:cNvSpPr/>
          <p:nvPr/>
        </p:nvSpPr>
        <p:spPr>
          <a:xfrm>
            <a:off x="11211840" y="232344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7" name="CustomShape 15"/>
          <p:cNvSpPr/>
          <p:nvPr/>
        </p:nvSpPr>
        <p:spPr>
          <a:xfrm>
            <a:off x="11757960" y="1985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8" name="CustomShape 16"/>
          <p:cNvSpPr/>
          <p:nvPr/>
        </p:nvSpPr>
        <p:spPr>
          <a:xfrm>
            <a:off x="12291480" y="1688400"/>
            <a:ext cx="263880" cy="40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LibreOffice/6.3.5.2$Linux_X86_64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2020-05-15T09:31:02Z</dcterms:modified>
  <cp:revision>4</cp:revision>
  <dc:subject/>
  <dc:title/>
</cp:coreProperties>
</file>